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56" r:id="rId2"/>
    <p:sldId id="258" r:id="rId3"/>
    <p:sldId id="377" r:id="rId4"/>
    <p:sldId id="257" r:id="rId5"/>
    <p:sldId id="260" r:id="rId6"/>
    <p:sldId id="378" r:id="rId7"/>
    <p:sldId id="439" r:id="rId8"/>
    <p:sldId id="432" r:id="rId9"/>
    <p:sldId id="440" r:id="rId10"/>
    <p:sldId id="379" r:id="rId11"/>
    <p:sldId id="262" r:id="rId12"/>
    <p:sldId id="450" r:id="rId13"/>
    <p:sldId id="275" r:id="rId14"/>
    <p:sldId id="276" r:id="rId15"/>
    <p:sldId id="277" r:id="rId16"/>
    <p:sldId id="278" r:id="rId17"/>
    <p:sldId id="279" r:id="rId18"/>
    <p:sldId id="310" r:id="rId19"/>
    <p:sldId id="433" r:id="rId20"/>
    <p:sldId id="422" r:id="rId21"/>
    <p:sldId id="423" r:id="rId22"/>
    <p:sldId id="424" r:id="rId23"/>
    <p:sldId id="425" r:id="rId24"/>
    <p:sldId id="426" r:id="rId25"/>
    <p:sldId id="427" r:id="rId26"/>
    <p:sldId id="435" r:id="rId27"/>
    <p:sldId id="441" r:id="rId28"/>
    <p:sldId id="263" r:id="rId29"/>
    <p:sldId id="434" r:id="rId30"/>
    <p:sldId id="448" r:id="rId31"/>
    <p:sldId id="301" r:id="rId32"/>
    <p:sldId id="265" r:id="rId33"/>
    <p:sldId id="436" r:id="rId34"/>
    <p:sldId id="268" r:id="rId35"/>
    <p:sldId id="269" r:id="rId36"/>
    <p:sldId id="271" r:id="rId37"/>
    <p:sldId id="449" r:id="rId38"/>
    <p:sldId id="272" r:id="rId39"/>
    <p:sldId id="437" r:id="rId40"/>
    <p:sldId id="428" r:id="rId41"/>
    <p:sldId id="429" r:id="rId42"/>
    <p:sldId id="446" r:id="rId43"/>
    <p:sldId id="443" r:id="rId44"/>
    <p:sldId id="453" r:id="rId45"/>
    <p:sldId id="442" r:id="rId46"/>
    <p:sldId id="280" r:id="rId47"/>
    <p:sldId id="285" r:id="rId48"/>
    <p:sldId id="281" r:id="rId49"/>
    <p:sldId id="284" r:id="rId50"/>
    <p:sldId id="286" r:id="rId51"/>
    <p:sldId id="283" r:id="rId52"/>
    <p:sldId id="451" r:id="rId53"/>
    <p:sldId id="452" r:id="rId54"/>
    <p:sldId id="438" r:id="rId55"/>
    <p:sldId id="444" r:id="rId56"/>
    <p:sldId id="447" r:id="rId57"/>
    <p:sldId id="298" r:id="rId58"/>
    <p:sldId id="445" r:id="rId59"/>
  </p:sldIdLst>
  <p:sldSz cx="12192000" cy="6858000"/>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6015" autoAdjust="0"/>
  </p:normalViewPr>
  <p:slideViewPr>
    <p:cSldViewPr snapToGrid="0">
      <p:cViewPr varScale="1">
        <p:scale>
          <a:sx n="64" d="100"/>
          <a:sy n="64" d="100"/>
        </p:scale>
        <p:origin x="78" y="162"/>
      </p:cViewPr>
      <p:guideLst/>
    </p:cSldViewPr>
  </p:slideViewPr>
  <p:outlineViewPr>
    <p:cViewPr>
      <p:scale>
        <a:sx n="33" d="100"/>
        <a:sy n="33" d="100"/>
      </p:scale>
      <p:origin x="0" y="-16311"/>
    </p:cViewPr>
  </p:outlineViewPr>
  <p:notesTextViewPr>
    <p:cViewPr>
      <p:scale>
        <a:sx n="1" d="1"/>
        <a:sy n="1" d="1"/>
      </p:scale>
      <p:origin x="0" y="0"/>
    </p:cViewPr>
  </p:notesTextViewPr>
  <p:sorterViewPr>
    <p:cViewPr>
      <p:scale>
        <a:sx n="100" d="100"/>
        <a:sy n="100" d="100"/>
      </p:scale>
      <p:origin x="0" y="-149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B86B1-701D-44C7-BD01-E5DC3DBF7B4D}" type="doc">
      <dgm:prSet loTypeId="urn:microsoft.com/office/officeart/2005/8/layout/radial6" loCatId="relationship" qsTypeId="urn:microsoft.com/office/officeart/2005/8/quickstyle/simple1" qsCatId="simple" csTypeId="urn:microsoft.com/office/officeart/2005/8/colors/accent5_2" csCatId="accent5" phldr="1"/>
      <dgm:spPr/>
      <dgm:t>
        <a:bodyPr/>
        <a:lstStyle/>
        <a:p>
          <a:endParaRPr lang="en-US"/>
        </a:p>
      </dgm:t>
    </dgm:pt>
    <dgm:pt modelId="{2A853D4D-887D-447C-9F77-F8A3A996EE29}">
      <dgm:prSet phldrT="[Text]" custT="1"/>
      <dgm:spPr>
        <a:solidFill>
          <a:srgbClr val="0070C0"/>
        </a:solidFill>
      </dgm:spPr>
      <dgm:t>
        <a:bodyPr/>
        <a:lstStyle/>
        <a:p>
          <a:r>
            <a:rPr lang="en-US" sz="1500" b="1" dirty="0">
              <a:latin typeface="Abadi Extra Light" panose="020B0204020104020204" pitchFamily="34" charset="0"/>
            </a:rPr>
            <a:t>Intimate Partner Violence</a:t>
          </a:r>
        </a:p>
      </dgm:t>
    </dgm:pt>
    <dgm:pt modelId="{3103884E-1611-4E24-9E45-007152E9C6E8}" type="parTrans" cxnId="{8FA12FD0-59D9-43DF-B5F5-909D72806465}">
      <dgm:prSet/>
      <dgm:spPr/>
      <dgm:t>
        <a:bodyPr/>
        <a:lstStyle/>
        <a:p>
          <a:endParaRPr lang="en-US" sz="1500"/>
        </a:p>
      </dgm:t>
    </dgm:pt>
    <dgm:pt modelId="{326DCEBD-A794-4C77-AD7F-8AD5E70D3FBC}" type="sibTrans" cxnId="{8FA12FD0-59D9-43DF-B5F5-909D72806465}">
      <dgm:prSet/>
      <dgm:spPr/>
      <dgm:t>
        <a:bodyPr/>
        <a:lstStyle/>
        <a:p>
          <a:endParaRPr lang="en-US" sz="1500"/>
        </a:p>
      </dgm:t>
    </dgm:pt>
    <dgm:pt modelId="{4ECB6AB4-4A15-419D-9C2A-2785DEF5DA9B}">
      <dgm:prSet phldrT="[Text]" custT="1"/>
      <dgm:spPr>
        <a:solidFill>
          <a:srgbClr val="0070C0"/>
        </a:solidFill>
      </dgm:spPr>
      <dgm:t>
        <a:bodyPr/>
        <a:lstStyle/>
        <a:p>
          <a:r>
            <a:rPr lang="en-US" sz="1500" dirty="0">
              <a:latin typeface="Abadi Extra Light" panose="020B0204020104020204" pitchFamily="34" charset="0"/>
            </a:rPr>
            <a:t>Basic Needs</a:t>
          </a:r>
        </a:p>
      </dgm:t>
    </dgm:pt>
    <dgm:pt modelId="{5DC4C768-04DA-4CED-B15D-0A7E7CCAB85B}" type="parTrans" cxnId="{B6352845-DCBF-4929-839B-E72A9E3A5E22}">
      <dgm:prSet/>
      <dgm:spPr/>
      <dgm:t>
        <a:bodyPr/>
        <a:lstStyle/>
        <a:p>
          <a:endParaRPr lang="en-US" sz="1500"/>
        </a:p>
      </dgm:t>
    </dgm:pt>
    <dgm:pt modelId="{703A10CC-BC56-4740-BC49-C22C732D94B8}" type="sibTrans" cxnId="{B6352845-DCBF-4929-839B-E72A9E3A5E22}">
      <dgm:prSet/>
      <dgm:spPr/>
      <dgm:t>
        <a:bodyPr/>
        <a:lstStyle/>
        <a:p>
          <a:endParaRPr lang="en-US" sz="1500"/>
        </a:p>
      </dgm:t>
    </dgm:pt>
    <dgm:pt modelId="{15505581-7A49-40AB-8C6E-2E67CE642B4F}">
      <dgm:prSet phldrT="[Text]" custT="1"/>
      <dgm:spPr>
        <a:solidFill>
          <a:srgbClr val="0070C0"/>
        </a:solidFill>
      </dgm:spPr>
      <dgm:t>
        <a:bodyPr/>
        <a:lstStyle/>
        <a:p>
          <a:r>
            <a:rPr lang="en-US" sz="1500" dirty="0">
              <a:latin typeface="Abadi Extra Light" panose="020B0204020104020204" pitchFamily="34" charset="0"/>
            </a:rPr>
            <a:t>Mental Health</a:t>
          </a:r>
        </a:p>
      </dgm:t>
    </dgm:pt>
    <dgm:pt modelId="{0F58497A-B6FA-4517-81D4-D32494B54873}" type="parTrans" cxnId="{CEF4E49D-8A31-4CD6-BA30-F991857568ED}">
      <dgm:prSet/>
      <dgm:spPr/>
      <dgm:t>
        <a:bodyPr/>
        <a:lstStyle/>
        <a:p>
          <a:endParaRPr lang="en-US" sz="1500"/>
        </a:p>
      </dgm:t>
    </dgm:pt>
    <dgm:pt modelId="{831A5303-C9A3-4470-AC2B-5246EEE700DF}" type="sibTrans" cxnId="{CEF4E49D-8A31-4CD6-BA30-F991857568ED}">
      <dgm:prSet/>
      <dgm:spPr/>
      <dgm:t>
        <a:bodyPr/>
        <a:lstStyle/>
        <a:p>
          <a:endParaRPr lang="en-US" sz="1500"/>
        </a:p>
      </dgm:t>
    </dgm:pt>
    <dgm:pt modelId="{BF154A84-D858-47E1-B0F4-D14AD83B4EC7}">
      <dgm:prSet phldrT="[Text]" custT="1"/>
      <dgm:spPr>
        <a:solidFill>
          <a:srgbClr val="0070C0"/>
        </a:solidFill>
      </dgm:spPr>
      <dgm:t>
        <a:bodyPr/>
        <a:lstStyle/>
        <a:p>
          <a:r>
            <a:rPr lang="en-US" sz="1200" spc="-100" baseline="0" dirty="0">
              <a:latin typeface="Abadi Extra Light" panose="020B0204020104020204" pitchFamily="34" charset="0"/>
            </a:rPr>
            <a:t>Employment</a:t>
          </a:r>
        </a:p>
      </dgm:t>
    </dgm:pt>
    <dgm:pt modelId="{A89FB68E-1E8C-4FEA-BB16-8BA571C7D2AD}" type="parTrans" cxnId="{B38DD0A1-8BE4-431F-8396-5539CB4581D7}">
      <dgm:prSet/>
      <dgm:spPr/>
      <dgm:t>
        <a:bodyPr/>
        <a:lstStyle/>
        <a:p>
          <a:endParaRPr lang="en-US" sz="1500"/>
        </a:p>
      </dgm:t>
    </dgm:pt>
    <dgm:pt modelId="{F7D04408-95EA-469B-A609-76C6335C8834}" type="sibTrans" cxnId="{B38DD0A1-8BE4-431F-8396-5539CB4581D7}">
      <dgm:prSet/>
      <dgm:spPr/>
      <dgm:t>
        <a:bodyPr/>
        <a:lstStyle/>
        <a:p>
          <a:endParaRPr lang="en-US" sz="1500"/>
        </a:p>
      </dgm:t>
    </dgm:pt>
    <dgm:pt modelId="{B480D700-4889-4573-B4CC-9631847DA660}">
      <dgm:prSet phldrT="[Text]" custT="1"/>
      <dgm:spPr>
        <a:solidFill>
          <a:srgbClr val="0070C0"/>
        </a:solidFill>
      </dgm:spPr>
      <dgm:t>
        <a:bodyPr/>
        <a:lstStyle/>
        <a:p>
          <a:r>
            <a:rPr lang="en-US" sz="1500" dirty="0">
              <a:latin typeface="Abadi Extra Light" panose="020B0204020104020204" pitchFamily="34" charset="0"/>
            </a:rPr>
            <a:t>Housing</a:t>
          </a:r>
        </a:p>
      </dgm:t>
    </dgm:pt>
    <dgm:pt modelId="{B293344A-A2EC-4E61-BECE-FD98B8E29698}" type="parTrans" cxnId="{EE8FD565-28B8-473E-9A91-7E5B00675CD9}">
      <dgm:prSet/>
      <dgm:spPr/>
      <dgm:t>
        <a:bodyPr/>
        <a:lstStyle/>
        <a:p>
          <a:endParaRPr lang="en-US" sz="1500"/>
        </a:p>
      </dgm:t>
    </dgm:pt>
    <dgm:pt modelId="{F2CE4401-FEEE-4302-8F83-BC8CA5AFD68D}" type="sibTrans" cxnId="{EE8FD565-28B8-473E-9A91-7E5B00675CD9}">
      <dgm:prSet/>
      <dgm:spPr/>
      <dgm:t>
        <a:bodyPr/>
        <a:lstStyle/>
        <a:p>
          <a:endParaRPr lang="en-US" sz="1500"/>
        </a:p>
      </dgm:t>
    </dgm:pt>
    <dgm:pt modelId="{33E53D40-1F72-4182-BDE2-ACABFC1E4CF6}">
      <dgm:prSet phldrT="[Text]" custT="1"/>
      <dgm:spPr>
        <a:solidFill>
          <a:srgbClr val="0070C0"/>
        </a:solidFill>
      </dgm:spPr>
      <dgm:t>
        <a:bodyPr/>
        <a:lstStyle/>
        <a:p>
          <a:r>
            <a:rPr lang="en-US" sz="1200" dirty="0">
              <a:latin typeface="Abadi Extra Light" panose="020B0204020104020204" pitchFamily="34" charset="0"/>
            </a:rPr>
            <a:t>Healthcare Access</a:t>
          </a:r>
        </a:p>
      </dgm:t>
    </dgm:pt>
    <dgm:pt modelId="{87CFC15B-6952-40DF-BF17-D28D9F6AFE3A}" type="parTrans" cxnId="{026AF6B0-2146-4784-9943-ABCB146C2A56}">
      <dgm:prSet/>
      <dgm:spPr/>
      <dgm:t>
        <a:bodyPr/>
        <a:lstStyle/>
        <a:p>
          <a:endParaRPr lang="en-US" sz="1500"/>
        </a:p>
      </dgm:t>
    </dgm:pt>
    <dgm:pt modelId="{7DDDECAC-665A-4801-89EE-0FCD00F60F1E}" type="sibTrans" cxnId="{026AF6B0-2146-4784-9943-ABCB146C2A56}">
      <dgm:prSet/>
      <dgm:spPr/>
      <dgm:t>
        <a:bodyPr/>
        <a:lstStyle/>
        <a:p>
          <a:endParaRPr lang="en-US" sz="1500"/>
        </a:p>
      </dgm:t>
    </dgm:pt>
    <dgm:pt modelId="{D03B0189-1073-485A-887B-338F2830FFE2}">
      <dgm:prSet phldrT="[Text]" custT="1"/>
      <dgm:spPr>
        <a:solidFill>
          <a:srgbClr val="0070C0"/>
        </a:solidFill>
      </dgm:spPr>
      <dgm:t>
        <a:bodyPr/>
        <a:lstStyle/>
        <a:p>
          <a:r>
            <a:rPr lang="en-US" sz="1500" b="0" dirty="0">
              <a:latin typeface="Abadi Extra Light" panose="020B0204020104020204" pitchFamily="34" charset="0"/>
            </a:rPr>
            <a:t>Violence Support Services</a:t>
          </a:r>
        </a:p>
      </dgm:t>
    </dgm:pt>
    <dgm:pt modelId="{25E98A00-19C3-450F-8FCB-D9A99163C214}" type="parTrans" cxnId="{AC3F1C36-6E91-428D-8884-7ADF23DFA6E3}">
      <dgm:prSet/>
      <dgm:spPr/>
      <dgm:t>
        <a:bodyPr/>
        <a:lstStyle/>
        <a:p>
          <a:endParaRPr lang="en-US" sz="1500"/>
        </a:p>
      </dgm:t>
    </dgm:pt>
    <dgm:pt modelId="{EF2A4B84-CF7D-47E8-80D8-939F128BA4CC}" type="sibTrans" cxnId="{AC3F1C36-6E91-428D-8884-7ADF23DFA6E3}">
      <dgm:prSet/>
      <dgm:spPr/>
      <dgm:t>
        <a:bodyPr/>
        <a:lstStyle/>
        <a:p>
          <a:endParaRPr lang="en-US" sz="1500"/>
        </a:p>
      </dgm:t>
    </dgm:pt>
    <dgm:pt modelId="{5155D5E9-F53C-4B22-92F1-E40FDEC143A4}" type="pres">
      <dgm:prSet presAssocID="{CCCB86B1-701D-44C7-BD01-E5DC3DBF7B4D}" presName="Name0" presStyleCnt="0">
        <dgm:presLayoutVars>
          <dgm:chMax val="1"/>
          <dgm:dir/>
          <dgm:animLvl val="ctr"/>
          <dgm:resizeHandles val="exact"/>
        </dgm:presLayoutVars>
      </dgm:prSet>
      <dgm:spPr/>
    </dgm:pt>
    <dgm:pt modelId="{9D207A0E-C63B-4F29-9288-755C3EB9BDD0}" type="pres">
      <dgm:prSet presAssocID="{2A853D4D-887D-447C-9F77-F8A3A996EE29}" presName="centerShape" presStyleLbl="node0" presStyleIdx="0" presStyleCnt="1"/>
      <dgm:spPr/>
    </dgm:pt>
    <dgm:pt modelId="{02CDEB23-7BCE-495F-8CF6-6FC10E4F4001}" type="pres">
      <dgm:prSet presAssocID="{D03B0189-1073-485A-887B-338F2830FFE2}" presName="node" presStyleLbl="node1" presStyleIdx="0" presStyleCnt="6">
        <dgm:presLayoutVars>
          <dgm:bulletEnabled val="1"/>
        </dgm:presLayoutVars>
      </dgm:prSet>
      <dgm:spPr/>
    </dgm:pt>
    <dgm:pt modelId="{452073CC-246D-4ECA-92BC-238FFC36915C}" type="pres">
      <dgm:prSet presAssocID="{D03B0189-1073-485A-887B-338F2830FFE2}" presName="dummy" presStyleCnt="0"/>
      <dgm:spPr/>
    </dgm:pt>
    <dgm:pt modelId="{B85F71D3-3BC1-4F86-A4CE-66B58F633368}" type="pres">
      <dgm:prSet presAssocID="{EF2A4B84-CF7D-47E8-80D8-939F128BA4CC}" presName="sibTrans" presStyleLbl="sibTrans2D1" presStyleIdx="0" presStyleCnt="6"/>
      <dgm:spPr/>
    </dgm:pt>
    <dgm:pt modelId="{451DE5FD-C253-45DC-861B-FD311EFCD98E}" type="pres">
      <dgm:prSet presAssocID="{BF154A84-D858-47E1-B0F4-D14AD83B4EC7}" presName="node" presStyleLbl="node1" presStyleIdx="1" presStyleCnt="6" custScaleX="105201">
        <dgm:presLayoutVars>
          <dgm:bulletEnabled val="1"/>
        </dgm:presLayoutVars>
      </dgm:prSet>
      <dgm:spPr/>
    </dgm:pt>
    <dgm:pt modelId="{1CA7CFC2-12DF-4B7D-B950-4E7120ECCAF0}" type="pres">
      <dgm:prSet presAssocID="{BF154A84-D858-47E1-B0F4-D14AD83B4EC7}" presName="dummy" presStyleCnt="0"/>
      <dgm:spPr/>
    </dgm:pt>
    <dgm:pt modelId="{441F2757-365F-4D5F-A7D6-FE0DE1671744}" type="pres">
      <dgm:prSet presAssocID="{F7D04408-95EA-469B-A609-76C6335C8834}" presName="sibTrans" presStyleLbl="sibTrans2D1" presStyleIdx="1" presStyleCnt="6"/>
      <dgm:spPr/>
    </dgm:pt>
    <dgm:pt modelId="{E3B189CC-A470-440D-98D6-4567CCDB3591}" type="pres">
      <dgm:prSet presAssocID="{B480D700-4889-4573-B4CC-9631847DA660}" presName="node" presStyleLbl="node1" presStyleIdx="2" presStyleCnt="6">
        <dgm:presLayoutVars>
          <dgm:bulletEnabled val="1"/>
        </dgm:presLayoutVars>
      </dgm:prSet>
      <dgm:spPr/>
    </dgm:pt>
    <dgm:pt modelId="{2DC8EB9F-CE86-4533-AE5A-22CE8BFE1DF0}" type="pres">
      <dgm:prSet presAssocID="{B480D700-4889-4573-B4CC-9631847DA660}" presName="dummy" presStyleCnt="0"/>
      <dgm:spPr/>
    </dgm:pt>
    <dgm:pt modelId="{6918E33E-8C53-436F-A3F4-07A46AAB472E}" type="pres">
      <dgm:prSet presAssocID="{F2CE4401-FEEE-4302-8F83-BC8CA5AFD68D}" presName="sibTrans" presStyleLbl="sibTrans2D1" presStyleIdx="2" presStyleCnt="6"/>
      <dgm:spPr/>
    </dgm:pt>
    <dgm:pt modelId="{4943E8C3-D0C0-4392-A00D-FCE7C7D0B6D7}" type="pres">
      <dgm:prSet presAssocID="{4ECB6AB4-4A15-419D-9C2A-2785DEF5DA9B}" presName="node" presStyleLbl="node1" presStyleIdx="3" presStyleCnt="6">
        <dgm:presLayoutVars>
          <dgm:bulletEnabled val="1"/>
        </dgm:presLayoutVars>
      </dgm:prSet>
      <dgm:spPr/>
    </dgm:pt>
    <dgm:pt modelId="{D0D8777F-0521-43FC-BF58-7D61E6BA8550}" type="pres">
      <dgm:prSet presAssocID="{4ECB6AB4-4A15-419D-9C2A-2785DEF5DA9B}" presName="dummy" presStyleCnt="0"/>
      <dgm:spPr/>
    </dgm:pt>
    <dgm:pt modelId="{821C93DF-1751-4B84-8CB7-2FE67E52589E}" type="pres">
      <dgm:prSet presAssocID="{703A10CC-BC56-4740-BC49-C22C732D94B8}" presName="sibTrans" presStyleLbl="sibTrans2D1" presStyleIdx="3" presStyleCnt="6"/>
      <dgm:spPr/>
    </dgm:pt>
    <dgm:pt modelId="{7DF7FCB1-AC7C-41E0-9CBA-5AADF7FA389F}" type="pres">
      <dgm:prSet presAssocID="{15505581-7A49-40AB-8C6E-2E67CE642B4F}" presName="node" presStyleLbl="node1" presStyleIdx="4" presStyleCnt="6">
        <dgm:presLayoutVars>
          <dgm:bulletEnabled val="1"/>
        </dgm:presLayoutVars>
      </dgm:prSet>
      <dgm:spPr/>
    </dgm:pt>
    <dgm:pt modelId="{EEBF22FC-3F00-4141-98B9-3B314BF00CD2}" type="pres">
      <dgm:prSet presAssocID="{15505581-7A49-40AB-8C6E-2E67CE642B4F}" presName="dummy" presStyleCnt="0"/>
      <dgm:spPr/>
    </dgm:pt>
    <dgm:pt modelId="{E2584277-FBC1-4F30-B2BD-D928E4DABBAF}" type="pres">
      <dgm:prSet presAssocID="{831A5303-C9A3-4470-AC2B-5246EEE700DF}" presName="sibTrans" presStyleLbl="sibTrans2D1" presStyleIdx="4" presStyleCnt="6"/>
      <dgm:spPr/>
    </dgm:pt>
    <dgm:pt modelId="{8B8B7B9D-EB4A-40A0-91F3-16EDC7DE6B99}" type="pres">
      <dgm:prSet presAssocID="{33E53D40-1F72-4182-BDE2-ACABFC1E4CF6}" presName="node" presStyleLbl="node1" presStyleIdx="5" presStyleCnt="6" custScaleX="103337">
        <dgm:presLayoutVars>
          <dgm:bulletEnabled val="1"/>
        </dgm:presLayoutVars>
      </dgm:prSet>
      <dgm:spPr/>
    </dgm:pt>
    <dgm:pt modelId="{E8A8F2B1-055A-4F12-A9E3-BFB6A7AF1E47}" type="pres">
      <dgm:prSet presAssocID="{33E53D40-1F72-4182-BDE2-ACABFC1E4CF6}" presName="dummy" presStyleCnt="0"/>
      <dgm:spPr/>
    </dgm:pt>
    <dgm:pt modelId="{18BB69F8-6BCB-4461-B971-8BC062870C92}" type="pres">
      <dgm:prSet presAssocID="{7DDDECAC-665A-4801-89EE-0FCD00F60F1E}" presName="sibTrans" presStyleLbl="sibTrans2D1" presStyleIdx="5" presStyleCnt="6"/>
      <dgm:spPr/>
    </dgm:pt>
  </dgm:ptLst>
  <dgm:cxnLst>
    <dgm:cxn modelId="{3038EF1E-69A3-472F-B0EA-790AD6F9C101}" type="presOf" srcId="{B480D700-4889-4573-B4CC-9631847DA660}" destId="{E3B189CC-A470-440D-98D6-4567CCDB3591}" srcOrd="0" destOrd="0" presId="urn:microsoft.com/office/officeart/2005/8/layout/radial6"/>
    <dgm:cxn modelId="{28AC0E21-A308-4170-8CF0-08C8622DFD61}" type="presOf" srcId="{33E53D40-1F72-4182-BDE2-ACABFC1E4CF6}" destId="{8B8B7B9D-EB4A-40A0-91F3-16EDC7DE6B99}" srcOrd="0" destOrd="0" presId="urn:microsoft.com/office/officeart/2005/8/layout/radial6"/>
    <dgm:cxn modelId="{17F7B228-FB01-4E07-8857-096705399E56}" type="presOf" srcId="{831A5303-C9A3-4470-AC2B-5246EEE700DF}" destId="{E2584277-FBC1-4F30-B2BD-D928E4DABBAF}" srcOrd="0" destOrd="0" presId="urn:microsoft.com/office/officeart/2005/8/layout/radial6"/>
    <dgm:cxn modelId="{D5251033-CE9B-461E-913D-6A8541664490}" type="presOf" srcId="{EF2A4B84-CF7D-47E8-80D8-939F128BA4CC}" destId="{B85F71D3-3BC1-4F86-A4CE-66B58F633368}" srcOrd="0" destOrd="0" presId="urn:microsoft.com/office/officeart/2005/8/layout/radial6"/>
    <dgm:cxn modelId="{AC3F1C36-6E91-428D-8884-7ADF23DFA6E3}" srcId="{2A853D4D-887D-447C-9F77-F8A3A996EE29}" destId="{D03B0189-1073-485A-887B-338F2830FFE2}" srcOrd="0" destOrd="0" parTransId="{25E98A00-19C3-450F-8FCB-D9A99163C214}" sibTransId="{EF2A4B84-CF7D-47E8-80D8-939F128BA4CC}"/>
    <dgm:cxn modelId="{44971A37-C738-43B6-8D4F-298612C7F0EB}" type="presOf" srcId="{703A10CC-BC56-4740-BC49-C22C732D94B8}" destId="{821C93DF-1751-4B84-8CB7-2FE67E52589E}" srcOrd="0" destOrd="0" presId="urn:microsoft.com/office/officeart/2005/8/layout/radial6"/>
    <dgm:cxn modelId="{B6352845-DCBF-4929-839B-E72A9E3A5E22}" srcId="{2A853D4D-887D-447C-9F77-F8A3A996EE29}" destId="{4ECB6AB4-4A15-419D-9C2A-2785DEF5DA9B}" srcOrd="3" destOrd="0" parTransId="{5DC4C768-04DA-4CED-B15D-0A7E7CCAB85B}" sibTransId="{703A10CC-BC56-4740-BC49-C22C732D94B8}"/>
    <dgm:cxn modelId="{EE8FD565-28B8-473E-9A91-7E5B00675CD9}" srcId="{2A853D4D-887D-447C-9F77-F8A3A996EE29}" destId="{B480D700-4889-4573-B4CC-9631847DA660}" srcOrd="2" destOrd="0" parTransId="{B293344A-A2EC-4E61-BECE-FD98B8E29698}" sibTransId="{F2CE4401-FEEE-4302-8F83-BC8CA5AFD68D}"/>
    <dgm:cxn modelId="{EE2CE347-8FCF-4E45-856F-8CB7A5C615FA}" type="presOf" srcId="{F2CE4401-FEEE-4302-8F83-BC8CA5AFD68D}" destId="{6918E33E-8C53-436F-A3F4-07A46AAB472E}" srcOrd="0" destOrd="0" presId="urn:microsoft.com/office/officeart/2005/8/layout/radial6"/>
    <dgm:cxn modelId="{5703B476-8EE6-4CCF-B7C4-9E40C9364957}" type="presOf" srcId="{CCCB86B1-701D-44C7-BD01-E5DC3DBF7B4D}" destId="{5155D5E9-F53C-4B22-92F1-E40FDEC143A4}" srcOrd="0" destOrd="0" presId="urn:microsoft.com/office/officeart/2005/8/layout/radial6"/>
    <dgm:cxn modelId="{D052BA80-4CA1-4730-B8E5-55338A5F98D9}" type="presOf" srcId="{15505581-7A49-40AB-8C6E-2E67CE642B4F}" destId="{7DF7FCB1-AC7C-41E0-9CBA-5AADF7FA389F}" srcOrd="0" destOrd="0" presId="urn:microsoft.com/office/officeart/2005/8/layout/radial6"/>
    <dgm:cxn modelId="{CEF4E49D-8A31-4CD6-BA30-F991857568ED}" srcId="{2A853D4D-887D-447C-9F77-F8A3A996EE29}" destId="{15505581-7A49-40AB-8C6E-2E67CE642B4F}" srcOrd="4" destOrd="0" parTransId="{0F58497A-B6FA-4517-81D4-D32494B54873}" sibTransId="{831A5303-C9A3-4470-AC2B-5246EEE700DF}"/>
    <dgm:cxn modelId="{B38DD0A1-8BE4-431F-8396-5539CB4581D7}" srcId="{2A853D4D-887D-447C-9F77-F8A3A996EE29}" destId="{BF154A84-D858-47E1-B0F4-D14AD83B4EC7}" srcOrd="1" destOrd="0" parTransId="{A89FB68E-1E8C-4FEA-BB16-8BA571C7D2AD}" sibTransId="{F7D04408-95EA-469B-A609-76C6335C8834}"/>
    <dgm:cxn modelId="{2C73C6A9-0DAA-4ADF-9E48-CCC5C12526B2}" type="presOf" srcId="{7DDDECAC-665A-4801-89EE-0FCD00F60F1E}" destId="{18BB69F8-6BCB-4461-B971-8BC062870C92}" srcOrd="0" destOrd="0" presId="urn:microsoft.com/office/officeart/2005/8/layout/radial6"/>
    <dgm:cxn modelId="{026AF6B0-2146-4784-9943-ABCB146C2A56}" srcId="{2A853D4D-887D-447C-9F77-F8A3A996EE29}" destId="{33E53D40-1F72-4182-BDE2-ACABFC1E4CF6}" srcOrd="5" destOrd="0" parTransId="{87CFC15B-6952-40DF-BF17-D28D9F6AFE3A}" sibTransId="{7DDDECAC-665A-4801-89EE-0FCD00F60F1E}"/>
    <dgm:cxn modelId="{8FA12FD0-59D9-43DF-B5F5-909D72806465}" srcId="{CCCB86B1-701D-44C7-BD01-E5DC3DBF7B4D}" destId="{2A853D4D-887D-447C-9F77-F8A3A996EE29}" srcOrd="0" destOrd="0" parTransId="{3103884E-1611-4E24-9E45-007152E9C6E8}" sibTransId="{326DCEBD-A794-4C77-AD7F-8AD5E70D3FBC}"/>
    <dgm:cxn modelId="{10136ED0-D612-4B4B-97A5-5BEF171EE559}" type="presOf" srcId="{D03B0189-1073-485A-887B-338F2830FFE2}" destId="{02CDEB23-7BCE-495F-8CF6-6FC10E4F4001}" srcOrd="0" destOrd="0" presId="urn:microsoft.com/office/officeart/2005/8/layout/radial6"/>
    <dgm:cxn modelId="{799A49D3-D705-4835-8C8F-4ADAC21CDFBC}" type="presOf" srcId="{4ECB6AB4-4A15-419D-9C2A-2785DEF5DA9B}" destId="{4943E8C3-D0C0-4392-A00D-FCE7C7D0B6D7}" srcOrd="0" destOrd="0" presId="urn:microsoft.com/office/officeart/2005/8/layout/radial6"/>
    <dgm:cxn modelId="{4A6BF7D5-88B3-47B8-B4EE-6485B234C13D}" type="presOf" srcId="{BF154A84-D858-47E1-B0F4-D14AD83B4EC7}" destId="{451DE5FD-C253-45DC-861B-FD311EFCD98E}" srcOrd="0" destOrd="0" presId="urn:microsoft.com/office/officeart/2005/8/layout/radial6"/>
    <dgm:cxn modelId="{7821F7E1-E366-415F-BCE6-B032874DF7A8}" type="presOf" srcId="{F7D04408-95EA-469B-A609-76C6335C8834}" destId="{441F2757-365F-4D5F-A7D6-FE0DE1671744}" srcOrd="0" destOrd="0" presId="urn:microsoft.com/office/officeart/2005/8/layout/radial6"/>
    <dgm:cxn modelId="{DD09D3F8-FB94-44EF-A042-F35DCCB65796}" type="presOf" srcId="{2A853D4D-887D-447C-9F77-F8A3A996EE29}" destId="{9D207A0E-C63B-4F29-9288-755C3EB9BDD0}" srcOrd="0" destOrd="0" presId="urn:microsoft.com/office/officeart/2005/8/layout/radial6"/>
    <dgm:cxn modelId="{F9322B9A-5123-490D-8367-FC43CF84E7FA}" type="presParOf" srcId="{5155D5E9-F53C-4B22-92F1-E40FDEC143A4}" destId="{9D207A0E-C63B-4F29-9288-755C3EB9BDD0}" srcOrd="0" destOrd="0" presId="urn:microsoft.com/office/officeart/2005/8/layout/radial6"/>
    <dgm:cxn modelId="{9E55ADC4-550A-4995-A590-7FB64EA279A4}" type="presParOf" srcId="{5155D5E9-F53C-4B22-92F1-E40FDEC143A4}" destId="{02CDEB23-7BCE-495F-8CF6-6FC10E4F4001}" srcOrd="1" destOrd="0" presId="urn:microsoft.com/office/officeart/2005/8/layout/radial6"/>
    <dgm:cxn modelId="{A8167CF1-62F4-421E-81DB-32CF221A09F7}" type="presParOf" srcId="{5155D5E9-F53C-4B22-92F1-E40FDEC143A4}" destId="{452073CC-246D-4ECA-92BC-238FFC36915C}" srcOrd="2" destOrd="0" presId="urn:microsoft.com/office/officeart/2005/8/layout/radial6"/>
    <dgm:cxn modelId="{98C7B312-6754-4121-8CD8-3C7368AFA508}" type="presParOf" srcId="{5155D5E9-F53C-4B22-92F1-E40FDEC143A4}" destId="{B85F71D3-3BC1-4F86-A4CE-66B58F633368}" srcOrd="3" destOrd="0" presId="urn:microsoft.com/office/officeart/2005/8/layout/radial6"/>
    <dgm:cxn modelId="{4E433E67-5380-41D6-BEB3-C1751F0C08C3}" type="presParOf" srcId="{5155D5E9-F53C-4B22-92F1-E40FDEC143A4}" destId="{451DE5FD-C253-45DC-861B-FD311EFCD98E}" srcOrd="4" destOrd="0" presId="urn:microsoft.com/office/officeart/2005/8/layout/radial6"/>
    <dgm:cxn modelId="{B4F1CC62-CE98-44B1-B8C0-296C9DF9EE3B}" type="presParOf" srcId="{5155D5E9-F53C-4B22-92F1-E40FDEC143A4}" destId="{1CA7CFC2-12DF-4B7D-B950-4E7120ECCAF0}" srcOrd="5" destOrd="0" presId="urn:microsoft.com/office/officeart/2005/8/layout/radial6"/>
    <dgm:cxn modelId="{9FBDF86E-A396-4A4B-96AF-7190587B9284}" type="presParOf" srcId="{5155D5E9-F53C-4B22-92F1-E40FDEC143A4}" destId="{441F2757-365F-4D5F-A7D6-FE0DE1671744}" srcOrd="6" destOrd="0" presId="urn:microsoft.com/office/officeart/2005/8/layout/radial6"/>
    <dgm:cxn modelId="{8FF61E30-71A2-405B-8D76-C00CDF5940B5}" type="presParOf" srcId="{5155D5E9-F53C-4B22-92F1-E40FDEC143A4}" destId="{E3B189CC-A470-440D-98D6-4567CCDB3591}" srcOrd="7" destOrd="0" presId="urn:microsoft.com/office/officeart/2005/8/layout/radial6"/>
    <dgm:cxn modelId="{669F25DE-0561-4804-AF71-6B8F06827132}" type="presParOf" srcId="{5155D5E9-F53C-4B22-92F1-E40FDEC143A4}" destId="{2DC8EB9F-CE86-4533-AE5A-22CE8BFE1DF0}" srcOrd="8" destOrd="0" presId="urn:microsoft.com/office/officeart/2005/8/layout/radial6"/>
    <dgm:cxn modelId="{00AC36AF-59B7-4FD6-BF13-016DF67FF538}" type="presParOf" srcId="{5155D5E9-F53C-4B22-92F1-E40FDEC143A4}" destId="{6918E33E-8C53-436F-A3F4-07A46AAB472E}" srcOrd="9" destOrd="0" presId="urn:microsoft.com/office/officeart/2005/8/layout/radial6"/>
    <dgm:cxn modelId="{9F63F59D-644F-42E6-BF04-9F0E416AF8F7}" type="presParOf" srcId="{5155D5E9-F53C-4B22-92F1-E40FDEC143A4}" destId="{4943E8C3-D0C0-4392-A00D-FCE7C7D0B6D7}" srcOrd="10" destOrd="0" presId="urn:microsoft.com/office/officeart/2005/8/layout/radial6"/>
    <dgm:cxn modelId="{814D798C-8E80-41D2-BFC4-C1E92E5877D1}" type="presParOf" srcId="{5155D5E9-F53C-4B22-92F1-E40FDEC143A4}" destId="{D0D8777F-0521-43FC-BF58-7D61E6BA8550}" srcOrd="11" destOrd="0" presId="urn:microsoft.com/office/officeart/2005/8/layout/radial6"/>
    <dgm:cxn modelId="{B021ACBE-644F-4B5B-A7D2-4E04C12CDAF1}" type="presParOf" srcId="{5155D5E9-F53C-4B22-92F1-E40FDEC143A4}" destId="{821C93DF-1751-4B84-8CB7-2FE67E52589E}" srcOrd="12" destOrd="0" presId="urn:microsoft.com/office/officeart/2005/8/layout/radial6"/>
    <dgm:cxn modelId="{1BDA9F84-F3F2-44FE-8ACF-77966F608A56}" type="presParOf" srcId="{5155D5E9-F53C-4B22-92F1-E40FDEC143A4}" destId="{7DF7FCB1-AC7C-41E0-9CBA-5AADF7FA389F}" srcOrd="13" destOrd="0" presId="urn:microsoft.com/office/officeart/2005/8/layout/radial6"/>
    <dgm:cxn modelId="{8C1351DA-F3DF-4FC1-925D-798956B7E13F}" type="presParOf" srcId="{5155D5E9-F53C-4B22-92F1-E40FDEC143A4}" destId="{EEBF22FC-3F00-4141-98B9-3B314BF00CD2}" srcOrd="14" destOrd="0" presId="urn:microsoft.com/office/officeart/2005/8/layout/radial6"/>
    <dgm:cxn modelId="{8FD96C9D-CB37-4FC7-8F3F-6D2502A56819}" type="presParOf" srcId="{5155D5E9-F53C-4B22-92F1-E40FDEC143A4}" destId="{E2584277-FBC1-4F30-B2BD-D928E4DABBAF}" srcOrd="15" destOrd="0" presId="urn:microsoft.com/office/officeart/2005/8/layout/radial6"/>
    <dgm:cxn modelId="{DEC99994-28D9-49B7-BE6A-091D024CBBBA}" type="presParOf" srcId="{5155D5E9-F53C-4B22-92F1-E40FDEC143A4}" destId="{8B8B7B9D-EB4A-40A0-91F3-16EDC7DE6B99}" srcOrd="16" destOrd="0" presId="urn:microsoft.com/office/officeart/2005/8/layout/radial6"/>
    <dgm:cxn modelId="{5DEED610-8DB3-4292-9F0D-512BFEF2B756}" type="presParOf" srcId="{5155D5E9-F53C-4B22-92F1-E40FDEC143A4}" destId="{E8A8F2B1-055A-4F12-A9E3-BFB6A7AF1E47}" srcOrd="17" destOrd="0" presId="urn:microsoft.com/office/officeart/2005/8/layout/radial6"/>
    <dgm:cxn modelId="{B38F40B1-0ACC-457D-8E05-19D8F876A0E0}" type="presParOf" srcId="{5155D5E9-F53C-4B22-92F1-E40FDEC143A4}" destId="{18BB69F8-6BCB-4461-B971-8BC062870C92}"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69F8-6BCB-4461-B971-8BC062870C92}">
      <dsp:nvSpPr>
        <dsp:cNvPr id="0" name=""/>
        <dsp:cNvSpPr/>
      </dsp:nvSpPr>
      <dsp:spPr>
        <a:xfrm>
          <a:off x="3468593" y="455314"/>
          <a:ext cx="3112096" cy="3112096"/>
        </a:xfrm>
        <a:prstGeom prst="blockArc">
          <a:avLst>
            <a:gd name="adj1" fmla="val 12600000"/>
            <a:gd name="adj2" fmla="val 16200000"/>
            <a:gd name="adj3" fmla="val 452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584277-FBC1-4F30-B2BD-D928E4DABBAF}">
      <dsp:nvSpPr>
        <dsp:cNvPr id="0" name=""/>
        <dsp:cNvSpPr/>
      </dsp:nvSpPr>
      <dsp:spPr>
        <a:xfrm>
          <a:off x="3468593" y="455314"/>
          <a:ext cx="3112096" cy="3112096"/>
        </a:xfrm>
        <a:prstGeom prst="blockArc">
          <a:avLst>
            <a:gd name="adj1" fmla="val 9000000"/>
            <a:gd name="adj2" fmla="val 12600000"/>
            <a:gd name="adj3" fmla="val 452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1C93DF-1751-4B84-8CB7-2FE67E52589E}">
      <dsp:nvSpPr>
        <dsp:cNvPr id="0" name=""/>
        <dsp:cNvSpPr/>
      </dsp:nvSpPr>
      <dsp:spPr>
        <a:xfrm>
          <a:off x="3468593" y="455314"/>
          <a:ext cx="3112096" cy="3112096"/>
        </a:xfrm>
        <a:prstGeom prst="blockArc">
          <a:avLst>
            <a:gd name="adj1" fmla="val 5400000"/>
            <a:gd name="adj2" fmla="val 9000000"/>
            <a:gd name="adj3" fmla="val 452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18E33E-8C53-436F-A3F4-07A46AAB472E}">
      <dsp:nvSpPr>
        <dsp:cNvPr id="0" name=""/>
        <dsp:cNvSpPr/>
      </dsp:nvSpPr>
      <dsp:spPr>
        <a:xfrm>
          <a:off x="3468593" y="455314"/>
          <a:ext cx="3112096" cy="3112096"/>
        </a:xfrm>
        <a:prstGeom prst="blockArc">
          <a:avLst>
            <a:gd name="adj1" fmla="val 1800000"/>
            <a:gd name="adj2" fmla="val 5400000"/>
            <a:gd name="adj3" fmla="val 452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F2757-365F-4D5F-A7D6-FE0DE1671744}">
      <dsp:nvSpPr>
        <dsp:cNvPr id="0" name=""/>
        <dsp:cNvSpPr/>
      </dsp:nvSpPr>
      <dsp:spPr>
        <a:xfrm>
          <a:off x="3468593" y="455314"/>
          <a:ext cx="3112096" cy="3112096"/>
        </a:xfrm>
        <a:prstGeom prst="blockArc">
          <a:avLst>
            <a:gd name="adj1" fmla="val 19800000"/>
            <a:gd name="adj2" fmla="val 1800000"/>
            <a:gd name="adj3" fmla="val 452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F71D3-3BC1-4F86-A4CE-66B58F633368}">
      <dsp:nvSpPr>
        <dsp:cNvPr id="0" name=""/>
        <dsp:cNvSpPr/>
      </dsp:nvSpPr>
      <dsp:spPr>
        <a:xfrm>
          <a:off x="3468593" y="455314"/>
          <a:ext cx="3112096" cy="3112096"/>
        </a:xfrm>
        <a:prstGeom prst="blockArc">
          <a:avLst>
            <a:gd name="adj1" fmla="val 16200000"/>
            <a:gd name="adj2" fmla="val 19800000"/>
            <a:gd name="adj3" fmla="val 452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07A0E-C63B-4F29-9288-755C3EB9BDD0}">
      <dsp:nvSpPr>
        <dsp:cNvPr id="0" name=""/>
        <dsp:cNvSpPr/>
      </dsp:nvSpPr>
      <dsp:spPr>
        <a:xfrm>
          <a:off x="4326005" y="1312726"/>
          <a:ext cx="1397272" cy="1397272"/>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badi Extra Light" panose="020B0204020104020204" pitchFamily="34" charset="0"/>
            </a:rPr>
            <a:t>Intimate Partner Violence</a:t>
          </a:r>
        </a:p>
      </dsp:txBody>
      <dsp:txXfrm>
        <a:off x="4530631" y="1517352"/>
        <a:ext cx="988020" cy="988020"/>
      </dsp:txXfrm>
    </dsp:sp>
    <dsp:sp modelId="{02CDEB23-7BCE-495F-8CF6-6FC10E4F4001}">
      <dsp:nvSpPr>
        <dsp:cNvPr id="0" name=""/>
        <dsp:cNvSpPr/>
      </dsp:nvSpPr>
      <dsp:spPr>
        <a:xfrm>
          <a:off x="4535596" y="1479"/>
          <a:ext cx="978090" cy="97809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Abadi Extra Light" panose="020B0204020104020204" pitchFamily="34" charset="0"/>
            </a:rPr>
            <a:t>Violence Support Services</a:t>
          </a:r>
        </a:p>
      </dsp:txBody>
      <dsp:txXfrm>
        <a:off x="4678834" y="144717"/>
        <a:ext cx="691614" cy="691614"/>
      </dsp:txXfrm>
    </dsp:sp>
    <dsp:sp modelId="{451DE5FD-C253-45DC-861B-FD311EFCD98E}">
      <dsp:nvSpPr>
        <dsp:cNvPr id="0" name=""/>
        <dsp:cNvSpPr/>
      </dsp:nvSpPr>
      <dsp:spPr>
        <a:xfrm>
          <a:off x="5827244" y="761898"/>
          <a:ext cx="1028961" cy="97809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spc="-100" baseline="0" dirty="0">
              <a:latin typeface="Abadi Extra Light" panose="020B0204020104020204" pitchFamily="34" charset="0"/>
            </a:rPr>
            <a:t>Employment</a:t>
          </a:r>
        </a:p>
      </dsp:txBody>
      <dsp:txXfrm>
        <a:off x="5977932" y="905136"/>
        <a:ext cx="727585" cy="691614"/>
      </dsp:txXfrm>
    </dsp:sp>
    <dsp:sp modelId="{E3B189CC-A470-440D-98D6-4567CCDB3591}">
      <dsp:nvSpPr>
        <dsp:cNvPr id="0" name=""/>
        <dsp:cNvSpPr/>
      </dsp:nvSpPr>
      <dsp:spPr>
        <a:xfrm>
          <a:off x="5852680" y="2282735"/>
          <a:ext cx="978090" cy="97809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Extra Light" panose="020B0204020104020204" pitchFamily="34" charset="0"/>
            </a:rPr>
            <a:t>Housing</a:t>
          </a:r>
        </a:p>
      </dsp:txBody>
      <dsp:txXfrm>
        <a:off x="5995918" y="2425973"/>
        <a:ext cx="691614" cy="691614"/>
      </dsp:txXfrm>
    </dsp:sp>
    <dsp:sp modelId="{4943E8C3-D0C0-4392-A00D-FCE7C7D0B6D7}">
      <dsp:nvSpPr>
        <dsp:cNvPr id="0" name=""/>
        <dsp:cNvSpPr/>
      </dsp:nvSpPr>
      <dsp:spPr>
        <a:xfrm>
          <a:off x="4535596" y="3043154"/>
          <a:ext cx="978090" cy="97809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Extra Light" panose="020B0204020104020204" pitchFamily="34" charset="0"/>
            </a:rPr>
            <a:t>Basic Needs</a:t>
          </a:r>
        </a:p>
      </dsp:txBody>
      <dsp:txXfrm>
        <a:off x="4678834" y="3186392"/>
        <a:ext cx="691614" cy="691614"/>
      </dsp:txXfrm>
    </dsp:sp>
    <dsp:sp modelId="{7DF7FCB1-AC7C-41E0-9CBA-5AADF7FA389F}">
      <dsp:nvSpPr>
        <dsp:cNvPr id="0" name=""/>
        <dsp:cNvSpPr/>
      </dsp:nvSpPr>
      <dsp:spPr>
        <a:xfrm>
          <a:off x="3218513" y="2282735"/>
          <a:ext cx="978090" cy="97809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Extra Light" panose="020B0204020104020204" pitchFamily="34" charset="0"/>
            </a:rPr>
            <a:t>Mental Health</a:t>
          </a:r>
        </a:p>
      </dsp:txBody>
      <dsp:txXfrm>
        <a:off x="3361751" y="2425973"/>
        <a:ext cx="691614" cy="691614"/>
      </dsp:txXfrm>
    </dsp:sp>
    <dsp:sp modelId="{8B8B7B9D-EB4A-40A0-91F3-16EDC7DE6B99}">
      <dsp:nvSpPr>
        <dsp:cNvPr id="0" name=""/>
        <dsp:cNvSpPr/>
      </dsp:nvSpPr>
      <dsp:spPr>
        <a:xfrm>
          <a:off x="3202193" y="761898"/>
          <a:ext cx="1010729" cy="97809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Extra Light" panose="020B0204020104020204" pitchFamily="34" charset="0"/>
            </a:rPr>
            <a:t>Healthcare Access</a:t>
          </a:r>
        </a:p>
      </dsp:txBody>
      <dsp:txXfrm>
        <a:off x="3350211" y="905136"/>
        <a:ext cx="714693" cy="6916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9B25A-0410-4636-94D2-D0DB5F6221D9}" type="datetimeFigureOut">
              <a:rPr lang="en-US" smtClean="0"/>
              <a:t>9/12/2021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C9A11-2416-4AF9-8C8F-EF274E94373E}" type="slidenum">
              <a:rPr lang="en-US" smtClean="0"/>
              <a:t>‹#›</a:t>
            </a:fld>
            <a:endParaRPr lang="en-US" dirty="0"/>
          </a:p>
        </p:txBody>
      </p:sp>
    </p:spTree>
    <p:extLst>
      <p:ext uri="{BB962C8B-B14F-4D97-AF65-F5344CB8AC3E}">
        <p14:creationId xmlns:p14="http://schemas.microsoft.com/office/powerpoint/2010/main" val="367773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discussion may make you uncomfortable.  Feel free to step away if you need to.  </a:t>
            </a:r>
          </a:p>
        </p:txBody>
      </p:sp>
      <p:sp>
        <p:nvSpPr>
          <p:cNvPr id="4" name="Slide Number Placeholder 3"/>
          <p:cNvSpPr>
            <a:spLocks noGrp="1"/>
          </p:cNvSpPr>
          <p:nvPr>
            <p:ph type="sldNum" sz="quarter" idx="5"/>
          </p:nvPr>
        </p:nvSpPr>
        <p:spPr/>
        <p:txBody>
          <a:bodyPr/>
          <a:lstStyle/>
          <a:p>
            <a:fld id="{1CF3302A-D1D9-4D06-B801-500468F9BE9D}" type="slidenum">
              <a:rPr lang="en-US" smtClean="0"/>
              <a:t>5</a:t>
            </a:fld>
            <a:endParaRPr lang="en-US" dirty="0"/>
          </a:p>
        </p:txBody>
      </p:sp>
    </p:spTree>
    <p:extLst>
      <p:ext uri="{BB962C8B-B14F-4D97-AF65-F5344CB8AC3E}">
        <p14:creationId xmlns:p14="http://schemas.microsoft.com/office/powerpoint/2010/main" val="40104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Non acute presentation</a:t>
            </a:r>
            <a:r>
              <a:rPr lang="en-US" sz="1200" b="1" kern="1200" dirty="0">
                <a:solidFill>
                  <a:schemeClr val="tx1"/>
                </a:solidFill>
                <a:effectLst/>
                <a:latin typeface="+mn-lt"/>
                <a:ea typeface="+mn-ea"/>
                <a:cs typeface="+mn-cs"/>
              </a:rPr>
              <a:t>) Chronic</a:t>
            </a:r>
            <a:r>
              <a:rPr lang="en-US" sz="1200" kern="1200" dirty="0">
                <a:solidFill>
                  <a:schemeClr val="tx1"/>
                </a:solidFill>
                <a:effectLst/>
                <a:latin typeface="+mn-lt"/>
                <a:ea typeface="+mn-ea"/>
                <a:cs typeface="+mn-cs"/>
              </a:rPr>
              <a:t> headaches, sleep and appetite disturbances, palpitations, chronic pelvic pain, urinary frequency or urgency, IBS, sexual dysfunction, abdominal symptoms, and recurrent vaginal infections.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do you think an abusive partner limits healthcare (routine or urgent) and wellness?</a:t>
            </a:r>
          </a:p>
          <a:p>
            <a:endParaRPr lang="en-US" baseline="0" dirty="0"/>
          </a:p>
          <a:p>
            <a:r>
              <a:rPr lang="en-US" baseline="0" dirty="0"/>
              <a:t>--limits access to care, won’t allow the victim to take or obtain medications, there are missed appointments, lack of access to finances, lack of ability to communicate by phone, unable to use birth control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6B93C1-9FB5-491C-8B55-9D7598F6E6E7}" type="slidenum">
              <a:rPr lang="en-US" smtClean="0"/>
              <a:t>11</a:t>
            </a:fld>
            <a:endParaRPr lang="en-US" dirty="0"/>
          </a:p>
        </p:txBody>
      </p:sp>
    </p:spTree>
    <p:extLst>
      <p:ext uri="{BB962C8B-B14F-4D97-AF65-F5344CB8AC3E}">
        <p14:creationId xmlns:p14="http://schemas.microsoft.com/office/powerpoint/2010/main" val="32559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D5202-E835-4E4B-94C0-1E9871A940BB}" type="slidenum">
              <a:rPr lang="en-US" smtClean="0"/>
              <a:t>20</a:t>
            </a:fld>
            <a:endParaRPr lang="en-US" dirty="0"/>
          </a:p>
        </p:txBody>
      </p:sp>
    </p:spTree>
    <p:extLst>
      <p:ext uri="{BB962C8B-B14F-4D97-AF65-F5344CB8AC3E}">
        <p14:creationId xmlns:p14="http://schemas.microsoft.com/office/powerpoint/2010/main" val="300264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Risks</a:t>
            </a:r>
            <a:r>
              <a:rPr lang="en-US" baseline="0" dirty="0"/>
              <a:t> during p</a:t>
            </a:r>
            <a:r>
              <a:rPr lang="en-US" dirty="0"/>
              <a:t>regnancy:</a:t>
            </a:r>
            <a:r>
              <a:rPr lang="en-US" baseline="0" dirty="0"/>
              <a:t> antepartum hemorrhage, intrauterine growth restriction, fetal fracture, poor pregnancy weight gain, perinatal death, low birthweights, and preterm births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a:t>
            </a:r>
            <a:r>
              <a:rPr lang="en-US" sz="1200" kern="1200" dirty="0">
                <a:solidFill>
                  <a:schemeClr val="tx1"/>
                </a:solidFill>
                <a:effectLst/>
                <a:latin typeface="+mn-lt"/>
                <a:ea typeface="+mn-ea"/>
                <a:cs typeface="+mn-cs"/>
              </a:rPr>
              <a:t>Pregnant women screened for IPV are less likely to have preterm births, low birth weight infants, and higher Apgar scores than pregnant women not screened for IPV</a:t>
            </a:r>
          </a:p>
          <a:p>
            <a:endParaRPr lang="en-US" dirty="0"/>
          </a:p>
        </p:txBody>
      </p:sp>
      <p:sp>
        <p:nvSpPr>
          <p:cNvPr id="4" name="Slide Number Placeholder 3"/>
          <p:cNvSpPr>
            <a:spLocks noGrp="1"/>
          </p:cNvSpPr>
          <p:nvPr>
            <p:ph type="sldNum" sz="quarter" idx="10"/>
          </p:nvPr>
        </p:nvSpPr>
        <p:spPr/>
        <p:txBody>
          <a:bodyPr/>
          <a:lstStyle/>
          <a:p>
            <a:fld id="{DB6B93C1-9FB5-491C-8B55-9D7598F6E6E7}" type="slidenum">
              <a:rPr lang="en-US" smtClean="0"/>
              <a:t>28</a:t>
            </a:fld>
            <a:endParaRPr lang="en-US" dirty="0"/>
          </a:p>
        </p:txBody>
      </p:sp>
    </p:spTree>
    <p:extLst>
      <p:ext uri="{BB962C8B-B14F-4D97-AF65-F5344CB8AC3E}">
        <p14:creationId xmlns:p14="http://schemas.microsoft.com/office/powerpoint/2010/main" val="241344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a strong social support system for both the mother and child were protective and increased their resilience</a:t>
            </a:r>
            <a:endParaRPr lang="en-US" dirty="0"/>
          </a:p>
        </p:txBody>
      </p:sp>
      <p:sp>
        <p:nvSpPr>
          <p:cNvPr id="4" name="Slide Number Placeholder 3"/>
          <p:cNvSpPr>
            <a:spLocks noGrp="1"/>
          </p:cNvSpPr>
          <p:nvPr>
            <p:ph type="sldNum" sz="quarter" idx="10"/>
          </p:nvPr>
        </p:nvSpPr>
        <p:spPr/>
        <p:txBody>
          <a:bodyPr/>
          <a:lstStyle/>
          <a:p>
            <a:fld id="{DB6B93C1-9FB5-491C-8B55-9D7598F6E6E7}" type="slidenum">
              <a:rPr lang="en-US" smtClean="0"/>
              <a:t>32</a:t>
            </a:fld>
            <a:endParaRPr lang="en-US" dirty="0"/>
          </a:p>
        </p:txBody>
      </p:sp>
    </p:spTree>
    <p:extLst>
      <p:ext uri="{BB962C8B-B14F-4D97-AF65-F5344CB8AC3E}">
        <p14:creationId xmlns:p14="http://schemas.microsoft.com/office/powerpoint/2010/main" val="416902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a:t>
            </a:r>
            <a:r>
              <a:rPr lang="en-US" baseline="0" dirty="0"/>
              <a:t> much education and/or training in IPV have most providers had?</a:t>
            </a:r>
            <a:endParaRPr lang="en-US" dirty="0"/>
          </a:p>
          <a:p>
            <a:endParaRPr lang="en-US" dirty="0"/>
          </a:p>
        </p:txBody>
      </p:sp>
      <p:sp>
        <p:nvSpPr>
          <p:cNvPr id="4" name="Slide Number Placeholder 3"/>
          <p:cNvSpPr>
            <a:spLocks noGrp="1"/>
          </p:cNvSpPr>
          <p:nvPr>
            <p:ph type="sldNum" sz="quarter" idx="10"/>
          </p:nvPr>
        </p:nvSpPr>
        <p:spPr/>
        <p:txBody>
          <a:bodyPr/>
          <a:lstStyle/>
          <a:p>
            <a:fld id="{DB6B93C1-9FB5-491C-8B55-9D7598F6E6E7}" type="slidenum">
              <a:rPr lang="en-US" smtClean="0"/>
              <a:t>34</a:t>
            </a:fld>
            <a:endParaRPr lang="en-US" dirty="0"/>
          </a:p>
        </p:txBody>
      </p:sp>
    </p:spTree>
    <p:extLst>
      <p:ext uri="{BB962C8B-B14F-4D97-AF65-F5344CB8AC3E}">
        <p14:creationId xmlns:p14="http://schemas.microsoft.com/office/powerpoint/2010/main" val="292380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40</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b="1" baseline="0" dirty="0">
              <a:solidFill>
                <a:srgbClr val="FF0000"/>
              </a:solidFill>
            </a:endParaRPr>
          </a:p>
        </p:txBody>
      </p:sp>
    </p:spTree>
    <p:extLst>
      <p:ext uri="{BB962C8B-B14F-4D97-AF65-F5344CB8AC3E}">
        <p14:creationId xmlns:p14="http://schemas.microsoft.com/office/powerpoint/2010/main" val="225855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41</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488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do if you suspect IPV but she doesn’t disclose it?</a:t>
            </a:r>
          </a:p>
          <a:p>
            <a:endParaRPr lang="en-US" dirty="0"/>
          </a:p>
          <a:p>
            <a:endParaRPr lang="en-US" dirty="0"/>
          </a:p>
        </p:txBody>
      </p:sp>
      <p:sp>
        <p:nvSpPr>
          <p:cNvPr id="4" name="Slide Number Placeholder 3"/>
          <p:cNvSpPr>
            <a:spLocks noGrp="1"/>
          </p:cNvSpPr>
          <p:nvPr>
            <p:ph type="sldNum" sz="quarter" idx="10"/>
          </p:nvPr>
        </p:nvSpPr>
        <p:spPr/>
        <p:txBody>
          <a:bodyPr/>
          <a:lstStyle/>
          <a:p>
            <a:fld id="{DB6B93C1-9FB5-491C-8B55-9D7598F6E6E7}" type="slidenum">
              <a:rPr lang="en-US" smtClean="0"/>
              <a:t>46</a:t>
            </a:fld>
            <a:endParaRPr lang="en-US" dirty="0"/>
          </a:p>
        </p:txBody>
      </p:sp>
    </p:spTree>
    <p:extLst>
      <p:ext uri="{BB962C8B-B14F-4D97-AF65-F5344CB8AC3E}">
        <p14:creationId xmlns:p14="http://schemas.microsoft.com/office/powerpoint/2010/main" val="213453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27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44461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423715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16049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7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317911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379260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151412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195087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906CF3-C998-47BF-8B7B-156A3FB3E9A6}" type="datetimeFigureOut">
              <a:rPr lang="en-US" smtClean="0"/>
              <a:t>9/12/2021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1A6D1D-30ED-4816-AD6F-CE93403E17B5}" type="slidenum">
              <a:rPr lang="en-US" smtClean="0"/>
              <a:t>‹#›</a:t>
            </a:fld>
            <a:endParaRPr lang="en-US" dirty="0"/>
          </a:p>
        </p:txBody>
      </p:sp>
    </p:spTree>
    <p:extLst>
      <p:ext uri="{BB962C8B-B14F-4D97-AF65-F5344CB8AC3E}">
        <p14:creationId xmlns:p14="http://schemas.microsoft.com/office/powerpoint/2010/main" val="27118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06CF3-C998-47BF-8B7B-156A3FB3E9A6}" type="datetimeFigureOut">
              <a:rPr lang="en-US" smtClean="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387174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906CF3-C998-47BF-8B7B-156A3FB3E9A6}" type="datetimeFigureOut">
              <a:rPr lang="en-US" smtClean="0"/>
              <a:t>9/12/2021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1A6D1D-30ED-4816-AD6F-CE93403E17B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A64ADF8-1A26-47BC-A78A-A5380EEC6BD7}"/>
              </a:ext>
            </a:extLst>
          </p:cNvPr>
          <p:cNvSpPr/>
          <p:nvPr userDrawn="1"/>
        </p:nvSpPr>
        <p:spPr>
          <a:xfrm>
            <a:off x="10474779" y="4935996"/>
            <a:ext cx="1636940" cy="1334856"/>
          </a:xfrm>
          <a:prstGeom prst="roundRect">
            <a:avLst/>
          </a:prstGeom>
          <a:blipFill dpi="0" rotWithShape="1">
            <a:blip r:embed="rId1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34432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dc.gov/violenceprevention/pdf/ipv/ipvandsvscreening.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n.cdc.gov/wpvhc/Course.aspx/Supplemental/Unit6_8_Supp" TargetMode="External"/><Relationship Id="rId2" Type="http://schemas.openxmlformats.org/officeDocument/2006/relationships/hyperlink" Target="https://www.acog.org/About-ACOG/ACOG-Departments/Women-with-Disabilities/Abuse-Assessment-Screen" TargetMode="External"/><Relationship Id="rId1" Type="http://schemas.openxmlformats.org/officeDocument/2006/relationships/slideLayout" Target="../slideLayouts/slideLayout2.xml"/><Relationship Id="rId4" Type="http://schemas.openxmlformats.org/officeDocument/2006/relationships/hyperlink" Target="https://www.researchgate.net/profile/Kevin_Sherin/publication/13616105_HITS_A_short_domestic_violence_screening_tool_for_use_in_a_family_practice_setting/links/02e7e538a4f3a20d28000000.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violenceprevention/pdf/ipv/ipvandsvscreening.pdf" TargetMode="External"/><Relationship Id="rId2" Type="http://schemas.openxmlformats.org/officeDocument/2006/relationships/hyperlink" Target="https://law.uq.edu.au/research/dv/using-law-leaving-domestic-violence/case-studies" TargetMode="External"/><Relationship Id="rId1" Type="http://schemas.openxmlformats.org/officeDocument/2006/relationships/slideLayout" Target="../slideLayouts/slideLayout2.xml"/><Relationship Id="rId4" Type="http://schemas.openxmlformats.org/officeDocument/2006/relationships/hyperlink" Target="https://www.ahrq.gov/ncepcr/tools/healthier-pregnancy/fact-sheets/partner-violenc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BD05-0F45-4F87-B5B0-5CB8A03EDEC8}"/>
              </a:ext>
            </a:extLst>
          </p:cNvPr>
          <p:cNvSpPr>
            <a:spLocks noGrp="1"/>
          </p:cNvSpPr>
          <p:nvPr>
            <p:ph type="ctrTitle"/>
          </p:nvPr>
        </p:nvSpPr>
        <p:spPr/>
        <p:txBody>
          <a:bodyPr/>
          <a:lstStyle/>
          <a:p>
            <a:r>
              <a:rPr lang="en-US" dirty="0"/>
              <a:t>Intimate Partner Violence</a:t>
            </a:r>
          </a:p>
        </p:txBody>
      </p:sp>
      <p:sp>
        <p:nvSpPr>
          <p:cNvPr id="3" name="Subtitle 2">
            <a:extLst>
              <a:ext uri="{FF2B5EF4-FFF2-40B4-BE49-F238E27FC236}">
                <a16:creationId xmlns:a16="http://schemas.microsoft.com/office/drawing/2014/main" id="{FBF72CE0-CC5E-4909-94F7-E861A3388D87}"/>
              </a:ext>
            </a:extLst>
          </p:cNvPr>
          <p:cNvSpPr>
            <a:spLocks noGrp="1"/>
          </p:cNvSpPr>
          <p:nvPr>
            <p:ph type="subTitle" idx="1"/>
          </p:nvPr>
        </p:nvSpPr>
        <p:spPr/>
        <p:txBody>
          <a:bodyPr/>
          <a:lstStyle/>
          <a:p>
            <a:r>
              <a:rPr lang="en-US" dirty="0"/>
              <a:t>Go Beyond Checking the box</a:t>
            </a:r>
          </a:p>
        </p:txBody>
      </p:sp>
    </p:spTree>
    <p:extLst>
      <p:ext uri="{BB962C8B-B14F-4D97-AF65-F5344CB8AC3E}">
        <p14:creationId xmlns:p14="http://schemas.microsoft.com/office/powerpoint/2010/main" val="86291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IPV</a:t>
            </a:r>
          </a:p>
        </p:txBody>
      </p:sp>
      <p:sp>
        <p:nvSpPr>
          <p:cNvPr id="3" name="Content Placeholder 2"/>
          <p:cNvSpPr>
            <a:spLocks noGrp="1"/>
          </p:cNvSpPr>
          <p:nvPr>
            <p:ph idx="1"/>
          </p:nvPr>
        </p:nvSpPr>
        <p:spPr>
          <a:xfrm>
            <a:off x="1235765" y="2102126"/>
            <a:ext cx="8229600" cy="4800600"/>
          </a:xfrm>
        </p:spPr>
        <p:txBody>
          <a:bodyPr>
            <a:noAutofit/>
          </a:bodyPr>
          <a:lstStyle/>
          <a:p>
            <a:r>
              <a:rPr lang="en-US" sz="2400" dirty="0"/>
              <a:t>750 BCE – “Rule of Thumb”</a:t>
            </a:r>
          </a:p>
          <a:p>
            <a:r>
              <a:rPr lang="en-US" sz="2400" dirty="0"/>
              <a:t>300 CE – Constantine the Great’s demonstration</a:t>
            </a:r>
          </a:p>
          <a:p>
            <a:r>
              <a:rPr lang="en-US" sz="2400" dirty="0"/>
              <a:t>“Wife battering” not an official crime until 1945, however,…</a:t>
            </a:r>
          </a:p>
          <a:p>
            <a:r>
              <a:rPr lang="en-US" sz="2400" dirty="0"/>
              <a:t>1970s – research by data collection validated the problem of IPV</a:t>
            </a:r>
          </a:p>
          <a:p>
            <a:pPr lvl="1"/>
            <a:r>
              <a:rPr lang="en-US" sz="2400" dirty="0"/>
              <a:t>Shelter for battered women appeared</a:t>
            </a:r>
          </a:p>
          <a:p>
            <a:pPr lvl="1"/>
            <a:r>
              <a:rPr lang="en-US" sz="2400" dirty="0"/>
              <a:t>Terms such as woman battering and domestic violence emerged</a:t>
            </a:r>
          </a:p>
          <a:p>
            <a:pPr lvl="8"/>
            <a:r>
              <a:rPr lang="en-US" sz="2400" b="1" dirty="0"/>
              <a:t>- </a:t>
            </a:r>
            <a:r>
              <a:rPr lang="en-US" sz="2400" dirty="0"/>
              <a:t>Indiana Coalition Against Domestic Violence, 1999</a:t>
            </a:r>
          </a:p>
        </p:txBody>
      </p:sp>
    </p:spTree>
    <p:extLst>
      <p:ext uri="{BB962C8B-B14F-4D97-AF65-F5344CB8AC3E}">
        <p14:creationId xmlns:p14="http://schemas.microsoft.com/office/powerpoint/2010/main" val="132678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IPV</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  Physical maladies</a:t>
            </a:r>
          </a:p>
          <a:p>
            <a:pPr>
              <a:buFont typeface="Arial" panose="020B0604020202020204" pitchFamily="34" charset="0"/>
              <a:buChar char="•"/>
            </a:pPr>
            <a:r>
              <a:rPr lang="en-US" sz="2400" dirty="0"/>
              <a:t>  Mental disabilities</a:t>
            </a:r>
          </a:p>
          <a:p>
            <a:pPr>
              <a:buFont typeface="Arial" panose="020B0604020202020204" pitchFamily="34" charset="0"/>
              <a:buChar char="•"/>
            </a:pPr>
            <a:r>
              <a:rPr lang="en-US" sz="2400" dirty="0"/>
              <a:t>  Unintended pregnancies</a:t>
            </a:r>
          </a:p>
          <a:p>
            <a:pPr>
              <a:buFont typeface="Arial" panose="020B0604020202020204" pitchFamily="34" charset="0"/>
              <a:buChar char="•"/>
            </a:pPr>
            <a:r>
              <a:rPr lang="en-US" sz="2400" dirty="0"/>
              <a:t>  STIs</a:t>
            </a:r>
          </a:p>
          <a:p>
            <a:pPr>
              <a:buFont typeface="Arial" panose="020B0604020202020204" pitchFamily="34" charset="0"/>
              <a:buChar char="•"/>
            </a:pPr>
            <a:r>
              <a:rPr lang="en-US" sz="2400" dirty="0"/>
              <a:t>  Lack of feeling safe</a:t>
            </a:r>
          </a:p>
          <a:p>
            <a:pPr>
              <a:buFont typeface="Arial" panose="020B0604020202020204" pitchFamily="34" charset="0"/>
              <a:buChar char="•"/>
            </a:pPr>
            <a:r>
              <a:rPr lang="en-US" sz="2400" dirty="0"/>
              <a:t>  Lack of work productivity – lowered SES</a:t>
            </a:r>
          </a:p>
          <a:p>
            <a:pPr>
              <a:buFont typeface="Arial" panose="020B0604020202020204" pitchFamily="34" charset="0"/>
              <a:buChar char="•"/>
            </a:pPr>
            <a:r>
              <a:rPr lang="en-US" sz="2400" dirty="0"/>
              <a:t>  Burden for society, &gt; 8.3 million healthcare dollars each year</a:t>
            </a:r>
          </a:p>
          <a:p>
            <a:endParaRPr lang="en-US" dirty="0"/>
          </a:p>
          <a:p>
            <a:endParaRPr lang="en-US" dirty="0"/>
          </a:p>
        </p:txBody>
      </p:sp>
    </p:spTree>
    <p:extLst>
      <p:ext uri="{BB962C8B-B14F-4D97-AF65-F5344CB8AC3E}">
        <p14:creationId xmlns:p14="http://schemas.microsoft.com/office/powerpoint/2010/main" val="416761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8039-AD4F-4D63-93B0-1146846FB82A}"/>
              </a:ext>
            </a:extLst>
          </p:cNvPr>
          <p:cNvSpPr>
            <a:spLocks noGrp="1"/>
          </p:cNvSpPr>
          <p:nvPr>
            <p:ph type="title"/>
          </p:nvPr>
        </p:nvSpPr>
        <p:spPr/>
        <p:txBody>
          <a:bodyPr/>
          <a:lstStyle/>
          <a:p>
            <a:r>
              <a:rPr lang="en-US" dirty="0"/>
              <a:t>Risk Factors for IPV</a:t>
            </a:r>
          </a:p>
        </p:txBody>
      </p:sp>
      <p:sp>
        <p:nvSpPr>
          <p:cNvPr id="3" name="Text Placeholder 2">
            <a:extLst>
              <a:ext uri="{FF2B5EF4-FFF2-40B4-BE49-F238E27FC236}">
                <a16:creationId xmlns:a16="http://schemas.microsoft.com/office/drawing/2014/main" id="{32D16B37-683F-4432-990C-513C3936E8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861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Victims of IPV come from every:</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sz="2600" dirty="0"/>
              <a:t>  Age group</a:t>
            </a:r>
          </a:p>
          <a:p>
            <a:pPr>
              <a:buFont typeface="Arial" panose="020B0604020202020204" pitchFamily="34" charset="0"/>
              <a:buChar char="•"/>
            </a:pPr>
            <a:r>
              <a:rPr lang="en-US" sz="2600" dirty="0"/>
              <a:t>  Religion</a:t>
            </a:r>
          </a:p>
          <a:p>
            <a:pPr>
              <a:buFont typeface="Arial" panose="020B0604020202020204" pitchFamily="34" charset="0"/>
              <a:buChar char="•"/>
            </a:pPr>
            <a:r>
              <a:rPr lang="en-US" sz="2600" dirty="0"/>
              <a:t>  Ethnic/racial group</a:t>
            </a:r>
          </a:p>
          <a:p>
            <a:pPr>
              <a:buFont typeface="Arial" panose="020B0604020202020204" pitchFamily="34" charset="0"/>
              <a:buChar char="•"/>
            </a:pPr>
            <a:r>
              <a:rPr lang="en-US" sz="2600" dirty="0"/>
              <a:t>  Socioeconomic level</a:t>
            </a:r>
          </a:p>
          <a:p>
            <a:pPr>
              <a:buFont typeface="Arial" panose="020B0604020202020204" pitchFamily="34" charset="0"/>
              <a:buChar char="•"/>
            </a:pPr>
            <a:r>
              <a:rPr lang="en-US" sz="2600" dirty="0"/>
              <a:t>  Educational background</a:t>
            </a:r>
          </a:p>
          <a:p>
            <a:pPr>
              <a:buFont typeface="Arial" panose="020B0604020202020204" pitchFamily="34" charset="0"/>
              <a:buChar char="•"/>
            </a:pPr>
            <a:r>
              <a:rPr lang="en-US" sz="2600" dirty="0"/>
              <a:t>  Sexual orientation</a:t>
            </a:r>
          </a:p>
          <a:p>
            <a:pPr>
              <a:buFont typeface="Arial" panose="020B0604020202020204" pitchFamily="34" charset="0"/>
              <a:buChar char="•"/>
            </a:pPr>
            <a:endParaRPr lang="en-US" dirty="0"/>
          </a:p>
          <a:p>
            <a:pPr marL="0" indent="0">
              <a:buNone/>
            </a:pPr>
            <a:endParaRPr lang="en-US" dirty="0"/>
          </a:p>
          <a:p>
            <a:pPr marL="0" indent="0" algn="ctr">
              <a:buNone/>
            </a:pPr>
            <a:r>
              <a:rPr lang="en-US" b="1" dirty="0"/>
              <a:t>There is no single profile of an abused woman </a:t>
            </a:r>
            <a:r>
              <a:rPr lang="en-US" b="1" i="1" dirty="0"/>
              <a:t>or</a:t>
            </a:r>
            <a:r>
              <a:rPr lang="en-US" b="1" dirty="0"/>
              <a:t> perpetrator	</a:t>
            </a:r>
          </a:p>
          <a:p>
            <a:pPr marL="0" indent="0">
              <a:buNone/>
            </a:pPr>
            <a:r>
              <a:rPr lang="en-US" dirty="0"/>
              <a:t>		</a:t>
            </a:r>
          </a:p>
        </p:txBody>
      </p:sp>
    </p:spTree>
    <p:extLst>
      <p:ext uri="{BB962C8B-B14F-4D97-AF65-F5344CB8AC3E}">
        <p14:creationId xmlns:p14="http://schemas.microsoft.com/office/powerpoint/2010/main" val="219624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845734"/>
            <a:ext cx="9860612" cy="4023360"/>
          </a:xfrm>
        </p:spPr>
        <p:txBody>
          <a:bodyPr numCol="2">
            <a:normAutofit lnSpcReduction="10000"/>
          </a:bodyPr>
          <a:lstStyle/>
          <a:p>
            <a:pPr>
              <a:buFont typeface="Arial" panose="020B0604020202020204" pitchFamily="34" charset="0"/>
              <a:buChar char="•"/>
            </a:pPr>
            <a:r>
              <a:rPr lang="en-US" sz="2800" dirty="0"/>
              <a:t>  **Being a victim of child abuse or witnessing parental IPV</a:t>
            </a:r>
          </a:p>
          <a:p>
            <a:pPr>
              <a:buFont typeface="Arial" panose="020B0604020202020204" pitchFamily="34" charset="0"/>
              <a:buChar char="•"/>
            </a:pPr>
            <a:r>
              <a:rPr lang="en-US" sz="2800" dirty="0"/>
              <a:t>  Age &lt; 24 (here in NM 26-35)</a:t>
            </a:r>
          </a:p>
          <a:p>
            <a:pPr>
              <a:buFont typeface="Arial" panose="020B0604020202020204" pitchFamily="34" charset="0"/>
              <a:buChar char="•"/>
            </a:pPr>
            <a:r>
              <a:rPr lang="en-US" sz="2800" dirty="0"/>
              <a:t>  Low self esteem</a:t>
            </a:r>
          </a:p>
          <a:p>
            <a:pPr>
              <a:buFont typeface="Arial" panose="020B0604020202020204" pitchFamily="34" charset="0"/>
              <a:buChar char="•"/>
            </a:pPr>
            <a:r>
              <a:rPr lang="en-US" sz="2800" dirty="0"/>
              <a:t>  Poverty</a:t>
            </a:r>
          </a:p>
          <a:p>
            <a:pPr>
              <a:buFont typeface="Arial" panose="020B0604020202020204" pitchFamily="34" charset="0"/>
              <a:buChar char="•"/>
            </a:pPr>
            <a:r>
              <a:rPr lang="en-US" sz="2800" dirty="0"/>
              <a:t>  Not being married</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r>
              <a:rPr lang="en-US" sz="2800" dirty="0"/>
              <a:t>  Having young children in the home</a:t>
            </a:r>
          </a:p>
          <a:p>
            <a:pPr>
              <a:buFont typeface="Arial" panose="020B0604020202020204" pitchFamily="34" charset="0"/>
              <a:buChar char="•"/>
            </a:pPr>
            <a:r>
              <a:rPr lang="en-US" sz="2800" dirty="0"/>
              <a:t>  Having multiple sexual partners</a:t>
            </a:r>
          </a:p>
          <a:p>
            <a:pPr>
              <a:buFont typeface="Arial" panose="020B0604020202020204" pitchFamily="34" charset="0"/>
              <a:buChar char="•"/>
            </a:pPr>
            <a:r>
              <a:rPr lang="en-US" sz="2800" dirty="0"/>
              <a:t>  Pregnancy (yes and no)</a:t>
            </a:r>
          </a:p>
          <a:p>
            <a:pPr>
              <a:buFont typeface="Arial" panose="020B0604020202020204" pitchFamily="34" charset="0"/>
              <a:buChar char="•"/>
            </a:pPr>
            <a:r>
              <a:rPr lang="en-US" sz="2800" dirty="0"/>
              <a:t>  History of being raised with violence at home</a:t>
            </a:r>
          </a:p>
          <a:p>
            <a:endParaRPr lang="en-US" sz="2800" dirty="0"/>
          </a:p>
          <a:p>
            <a:endParaRPr lang="en-US" dirty="0"/>
          </a:p>
        </p:txBody>
      </p:sp>
      <p:sp>
        <p:nvSpPr>
          <p:cNvPr id="2" name="Title 1"/>
          <p:cNvSpPr>
            <a:spLocks noGrp="1"/>
          </p:cNvSpPr>
          <p:nvPr>
            <p:ph type="title"/>
          </p:nvPr>
        </p:nvSpPr>
        <p:spPr/>
        <p:txBody>
          <a:bodyPr/>
          <a:lstStyle/>
          <a:p>
            <a:r>
              <a:rPr lang="en-US" dirty="0"/>
              <a:t>Victim Risk Factors</a:t>
            </a:r>
          </a:p>
        </p:txBody>
      </p:sp>
    </p:spTree>
    <p:extLst>
      <p:ext uri="{BB962C8B-B14F-4D97-AF65-F5344CB8AC3E}">
        <p14:creationId xmlns:p14="http://schemas.microsoft.com/office/powerpoint/2010/main" val="83575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 Risk Factors</a:t>
            </a:r>
          </a:p>
        </p:txBody>
      </p:sp>
      <p:sp>
        <p:nvSpPr>
          <p:cNvPr id="3" name="Content Placeholder 2"/>
          <p:cNvSpPr>
            <a:spLocks noGrp="1"/>
          </p:cNvSpPr>
          <p:nvPr>
            <p:ph idx="1"/>
          </p:nvPr>
        </p:nvSpPr>
        <p:spPr/>
        <p:txBody>
          <a:bodyPr>
            <a:normAutofit/>
          </a:bodyPr>
          <a:lstStyle/>
          <a:p>
            <a:r>
              <a:rPr lang="en-US" sz="2400" dirty="0"/>
              <a:t>Ethnicity</a:t>
            </a:r>
          </a:p>
          <a:p>
            <a:pPr lvl="1"/>
            <a:r>
              <a:rPr lang="en-US" sz="2000" dirty="0"/>
              <a:t>Higher prevalence, incidence and recurrence of IPV among African American and Hispanics couples than White couples.</a:t>
            </a:r>
          </a:p>
          <a:p>
            <a:r>
              <a:rPr lang="en-US" sz="2400" dirty="0"/>
              <a:t>Special populations</a:t>
            </a:r>
          </a:p>
          <a:p>
            <a:pPr lvl="1"/>
            <a:r>
              <a:rPr lang="en-US" sz="2000" dirty="0"/>
              <a:t>immigrant women, women with disabilities, the elderly</a:t>
            </a:r>
          </a:p>
          <a:p>
            <a:r>
              <a:rPr lang="en-US" sz="2400" dirty="0"/>
              <a:t>Alcohol consumption and alcohol problems</a:t>
            </a:r>
          </a:p>
          <a:p>
            <a:r>
              <a:rPr lang="en-US" sz="2400" dirty="0"/>
              <a:t>Less education</a:t>
            </a:r>
          </a:p>
          <a:p>
            <a:r>
              <a:rPr lang="en-US" sz="2400" dirty="0"/>
              <a:t>Living within a community or family with male dominant norms</a:t>
            </a:r>
          </a:p>
          <a:p>
            <a:endParaRPr lang="en-US" dirty="0"/>
          </a:p>
          <a:p>
            <a:endParaRPr lang="en-US" dirty="0"/>
          </a:p>
        </p:txBody>
      </p:sp>
    </p:spTree>
    <p:extLst>
      <p:ext uri="{BB962C8B-B14F-4D97-AF65-F5344CB8AC3E}">
        <p14:creationId xmlns:p14="http://schemas.microsoft.com/office/powerpoint/2010/main" val="279087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Perpetrators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26-35 years old</a:t>
            </a:r>
          </a:p>
          <a:p>
            <a:pPr>
              <a:buFont typeface="Arial" panose="020B0604020202020204" pitchFamily="34" charset="0"/>
              <a:buChar char="•"/>
            </a:pPr>
            <a:r>
              <a:rPr lang="en-US" sz="2800" dirty="0"/>
              <a:t>  Presence of high levels of hostility</a:t>
            </a:r>
          </a:p>
          <a:p>
            <a:pPr>
              <a:buFont typeface="Arial" panose="020B0604020202020204" pitchFamily="34" charset="0"/>
              <a:buChar char="•"/>
            </a:pPr>
            <a:r>
              <a:rPr lang="en-US" sz="2800" dirty="0"/>
              <a:t>  Low level of assertiveness</a:t>
            </a:r>
          </a:p>
          <a:p>
            <a:pPr>
              <a:buFont typeface="Arial" panose="020B0604020202020204" pitchFamily="34" charset="0"/>
              <a:buChar char="•"/>
            </a:pPr>
            <a:r>
              <a:rPr lang="en-US" sz="2800" dirty="0"/>
              <a:t>  High need for control</a:t>
            </a:r>
          </a:p>
          <a:p>
            <a:pPr>
              <a:buFont typeface="Arial" panose="020B0604020202020204" pitchFamily="34" charset="0"/>
              <a:buChar char="•"/>
            </a:pPr>
            <a:r>
              <a:rPr lang="en-US" sz="2800" dirty="0"/>
              <a:t>  Impulsiveness</a:t>
            </a:r>
          </a:p>
          <a:p>
            <a:pPr>
              <a:buFont typeface="Arial" panose="020B0604020202020204" pitchFamily="34" charset="0"/>
              <a:buChar char="•"/>
            </a:pPr>
            <a:r>
              <a:rPr lang="en-US" sz="2800" dirty="0"/>
              <a:t>  Inability to regulate behavior such as aggression</a:t>
            </a:r>
          </a:p>
        </p:txBody>
      </p:sp>
    </p:spTree>
    <p:extLst>
      <p:ext uri="{BB962C8B-B14F-4D97-AF65-F5344CB8AC3E}">
        <p14:creationId xmlns:p14="http://schemas.microsoft.com/office/powerpoint/2010/main" val="73847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Homicide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  Abuse in a previous relationship</a:t>
            </a:r>
          </a:p>
          <a:p>
            <a:pPr>
              <a:buFont typeface="Arial" panose="020B0604020202020204" pitchFamily="34" charset="0"/>
              <a:buChar char="•"/>
            </a:pPr>
            <a:r>
              <a:rPr lang="en-US" dirty="0"/>
              <a:t>  Leaving the abuser, or even the threat of leaving</a:t>
            </a:r>
          </a:p>
          <a:p>
            <a:pPr>
              <a:buFont typeface="Arial" panose="020B0604020202020204" pitchFamily="34" charset="0"/>
              <a:buChar char="•"/>
            </a:pPr>
            <a:r>
              <a:rPr lang="en-US" dirty="0"/>
              <a:t>  Stalking</a:t>
            </a:r>
          </a:p>
          <a:p>
            <a:pPr>
              <a:buFont typeface="Arial" panose="020B0604020202020204" pitchFamily="34" charset="0"/>
              <a:buChar char="•"/>
            </a:pPr>
            <a:r>
              <a:rPr lang="en-US" dirty="0"/>
              <a:t>  Being strangled prior</a:t>
            </a:r>
          </a:p>
          <a:p>
            <a:pPr>
              <a:buFont typeface="Arial" panose="020B0604020202020204" pitchFamily="34" charset="0"/>
              <a:buChar char="•"/>
            </a:pPr>
            <a:r>
              <a:rPr lang="en-US" dirty="0"/>
              <a:t>  Availability of handguns and other weapons, especially when coupled with ETOH</a:t>
            </a:r>
          </a:p>
          <a:p>
            <a:pPr>
              <a:buFont typeface="Arial" panose="020B0604020202020204" pitchFamily="34" charset="0"/>
              <a:buChar char="•"/>
            </a:pPr>
            <a:r>
              <a:rPr lang="en-US" dirty="0"/>
              <a:t>  Perpetrator’s change in behavior</a:t>
            </a:r>
          </a:p>
          <a:p>
            <a:pPr>
              <a:buFont typeface="Arial" panose="020B0604020202020204" pitchFamily="34" charset="0"/>
              <a:buChar char="•"/>
            </a:pPr>
            <a:r>
              <a:rPr lang="en-US" dirty="0"/>
              <a:t>  Loss in control over the victim</a:t>
            </a:r>
          </a:p>
          <a:p>
            <a:pPr>
              <a:buFont typeface="Arial" panose="020B0604020202020204" pitchFamily="34" charset="0"/>
              <a:buChar char="•"/>
            </a:pPr>
            <a:r>
              <a:rPr lang="en-US" dirty="0"/>
              <a:t>  Barriers to help</a:t>
            </a:r>
          </a:p>
          <a:p>
            <a:pPr lvl="8"/>
            <a:r>
              <a:rPr lang="en-US" dirty="0"/>
              <a:t>Sheehan, et. al, (2015)</a:t>
            </a:r>
          </a:p>
        </p:txBody>
      </p:sp>
    </p:spTree>
    <p:extLst>
      <p:ext uri="{BB962C8B-B14F-4D97-AF65-F5344CB8AC3E}">
        <p14:creationId xmlns:p14="http://schemas.microsoft.com/office/powerpoint/2010/main" val="345335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Stories from Family Members of IPV Homicide Victims</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a:t>She couldn’t escape him no matter where she moved</a:t>
            </a:r>
          </a:p>
          <a:p>
            <a:pPr lvl="1">
              <a:buFont typeface="Arial" panose="020B0604020202020204" pitchFamily="34" charset="0"/>
              <a:buChar char="•"/>
            </a:pPr>
            <a:r>
              <a:rPr lang="en-US" sz="2400" dirty="0"/>
              <a:t>There was an increase in their arguing; she told him their marriage was over</a:t>
            </a:r>
          </a:p>
          <a:p>
            <a:pPr lvl="1">
              <a:buFont typeface="Arial" panose="020B0604020202020204" pitchFamily="34" charset="0"/>
              <a:buChar char="•"/>
            </a:pPr>
            <a:r>
              <a:rPr lang="en-US" sz="2400" dirty="0"/>
              <a:t>Extreme jealousy</a:t>
            </a:r>
          </a:p>
          <a:p>
            <a:pPr lvl="1">
              <a:buFont typeface="Arial" panose="020B0604020202020204" pitchFamily="34" charset="0"/>
              <a:buChar char="•"/>
            </a:pPr>
            <a:r>
              <a:rPr lang="en-US" sz="2400" dirty="0"/>
              <a:t>Barriers to help</a:t>
            </a:r>
          </a:p>
          <a:p>
            <a:pPr lvl="2"/>
            <a:r>
              <a:rPr lang="en-US" sz="1800" dirty="0"/>
              <a:t>By perpetrator</a:t>
            </a:r>
          </a:p>
          <a:p>
            <a:pPr lvl="2"/>
            <a:r>
              <a:rPr lang="en-US" sz="1800" dirty="0"/>
              <a:t>Isolation</a:t>
            </a:r>
          </a:p>
          <a:p>
            <a:pPr lvl="2"/>
            <a:r>
              <a:rPr lang="en-US" sz="1800" dirty="0"/>
              <a:t>By the justice system, social and mental health organizations</a:t>
            </a:r>
          </a:p>
          <a:p>
            <a:pPr lvl="2"/>
            <a:r>
              <a:rPr lang="en-US" sz="1800" dirty="0"/>
              <a:t>By healthcare providers</a:t>
            </a:r>
          </a:p>
          <a:p>
            <a:pPr marL="457200" lvl="1" indent="0">
              <a:buNone/>
            </a:pPr>
            <a:endParaRPr lang="en-US" dirty="0"/>
          </a:p>
        </p:txBody>
      </p:sp>
    </p:spTree>
    <p:extLst>
      <p:ext uri="{BB962C8B-B14F-4D97-AF65-F5344CB8AC3E}">
        <p14:creationId xmlns:p14="http://schemas.microsoft.com/office/powerpoint/2010/main" val="201098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65CF-EE29-4FBB-A1B7-5C38BE20822F}"/>
              </a:ext>
            </a:extLst>
          </p:cNvPr>
          <p:cNvSpPr>
            <a:spLocks noGrp="1"/>
          </p:cNvSpPr>
          <p:nvPr>
            <p:ph type="title"/>
          </p:nvPr>
        </p:nvSpPr>
        <p:spPr/>
        <p:txBody>
          <a:bodyPr/>
          <a:lstStyle/>
          <a:p>
            <a:r>
              <a:rPr lang="en-US" dirty="0"/>
              <a:t>Patterns of IPV</a:t>
            </a:r>
          </a:p>
        </p:txBody>
      </p:sp>
      <p:sp>
        <p:nvSpPr>
          <p:cNvPr id="3" name="Text Placeholder 2">
            <a:extLst>
              <a:ext uri="{FF2B5EF4-FFF2-40B4-BE49-F238E27FC236}">
                <a16:creationId xmlns:a16="http://schemas.microsoft.com/office/drawing/2014/main" id="{E6F31FCC-F34F-43CF-8FF5-69775D7AE51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80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EB0-1EA2-47B6-A35E-8C206D8AD595}"/>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4DC0318C-3A71-41FE-B566-F1DF34A684D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871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FLEIT~1\AppData\Local\Temp\iStock_000021832731XSmal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319" r="2" b="2"/>
          <a:stretch/>
        </p:blipFill>
        <p:spPr bwMode="auto">
          <a:xfrm>
            <a:off x="6828183" y="1767111"/>
            <a:ext cx="3306418" cy="455748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64097" y="518921"/>
            <a:ext cx="5819360" cy="1205258"/>
          </a:xfrm>
        </p:spPr>
        <p:txBody>
          <a:bodyPr>
            <a:normAutofit/>
          </a:bodyPr>
          <a:lstStyle/>
          <a:p>
            <a:r>
              <a:rPr lang="en-US" dirty="0">
                <a:solidFill>
                  <a:schemeClr val="tx1">
                    <a:lumMod val="60000"/>
                    <a:lumOff val="40000"/>
                  </a:schemeClr>
                </a:solidFill>
                <a:latin typeface="+mn-lt"/>
              </a:rPr>
              <a:t>Methods of Control</a:t>
            </a:r>
          </a:p>
        </p:txBody>
      </p:sp>
      <p:sp>
        <p:nvSpPr>
          <p:cNvPr id="2" name="Content Placeholder 1"/>
          <p:cNvSpPr>
            <a:spLocks noGrp="1"/>
          </p:cNvSpPr>
          <p:nvPr>
            <p:ph idx="1"/>
          </p:nvPr>
        </p:nvSpPr>
        <p:spPr>
          <a:xfrm>
            <a:off x="1222514" y="1754257"/>
            <a:ext cx="3840085" cy="3982193"/>
          </a:xfrm>
        </p:spPr>
        <p:txBody>
          <a:bodyPr>
            <a:normAutofit fontScale="77500" lnSpcReduction="20000"/>
          </a:bodyPr>
          <a:lstStyle/>
          <a:p>
            <a:pPr>
              <a:buNone/>
            </a:pPr>
            <a:endParaRPr lang="en-US" sz="1200" b="1" dirty="0"/>
          </a:p>
          <a:p>
            <a:pPr>
              <a:buNone/>
            </a:pPr>
            <a:r>
              <a:rPr lang="en-US" sz="2600" b="1" dirty="0"/>
              <a:t>Physical abuse:</a:t>
            </a:r>
          </a:p>
          <a:p>
            <a:r>
              <a:rPr lang="en-US" sz="2300" dirty="0"/>
              <a:t>Hitting, pushing</a:t>
            </a:r>
          </a:p>
          <a:p>
            <a:r>
              <a:rPr lang="en-US" sz="2300" dirty="0"/>
              <a:t>Shoving, slapping, punching</a:t>
            </a:r>
          </a:p>
          <a:p>
            <a:r>
              <a:rPr lang="en-US" sz="2300" dirty="0"/>
              <a:t>Holding or restraining </a:t>
            </a:r>
          </a:p>
          <a:p>
            <a:r>
              <a:rPr lang="en-US" sz="2300" dirty="0"/>
              <a:t>Strangling, choking</a:t>
            </a:r>
          </a:p>
          <a:p>
            <a:r>
              <a:rPr lang="en-US" sz="2300" dirty="0"/>
              <a:t>Inflicting bruises</a:t>
            </a:r>
          </a:p>
          <a:p>
            <a:r>
              <a:rPr lang="en-US" sz="2300" dirty="0"/>
              <a:t>Welts and lacerations</a:t>
            </a:r>
          </a:p>
          <a:p>
            <a:r>
              <a:rPr lang="en-US" sz="2300" dirty="0"/>
              <a:t>Dragging, pulling by hair </a:t>
            </a:r>
          </a:p>
          <a:p>
            <a:r>
              <a:rPr lang="en-US" sz="2300" dirty="0"/>
              <a:t>Restraining</a:t>
            </a:r>
          </a:p>
          <a:p>
            <a:r>
              <a:rPr lang="en-US" sz="2300" dirty="0"/>
              <a:t>Marking, branding </a:t>
            </a:r>
          </a:p>
          <a:p>
            <a:endParaRPr lang="en-US" sz="1200" dirty="0"/>
          </a:p>
          <a:p>
            <a:pPr>
              <a:buNone/>
            </a:pPr>
            <a:endParaRPr lang="en-US" sz="1200" dirty="0"/>
          </a:p>
          <a:p>
            <a:pPr>
              <a:buNone/>
            </a:pPr>
            <a:endParaRPr lang="en-US" sz="1200" dirty="0"/>
          </a:p>
          <a:p>
            <a:pPr>
              <a:buNone/>
            </a:pPr>
            <a:endParaRPr lang="en-US" sz="1200" dirty="0"/>
          </a:p>
          <a:p>
            <a:pPr>
              <a:buNone/>
            </a:pPr>
            <a:endParaRPr lang="en-US" sz="1200" dirty="0"/>
          </a:p>
        </p:txBody>
      </p:sp>
    </p:spTree>
    <p:extLst>
      <p:ext uri="{BB962C8B-B14F-4D97-AF65-F5344CB8AC3E}">
        <p14:creationId xmlns:p14="http://schemas.microsoft.com/office/powerpoint/2010/main" val="86573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FLEIT~1\AppData\Local\Temp\iStock_000019271899Smal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27169" r="26919"/>
          <a:stretch/>
        </p:blipFill>
        <p:spPr bwMode="auto">
          <a:xfrm>
            <a:off x="6798365" y="1726012"/>
            <a:ext cx="3336236" cy="459858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1123122" y="672635"/>
            <a:ext cx="5819360" cy="138476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5400" dirty="0">
                <a:solidFill>
                  <a:schemeClr val="tx1">
                    <a:lumMod val="60000"/>
                    <a:lumOff val="40000"/>
                  </a:schemeClr>
                </a:solidFill>
                <a:latin typeface="+mn-lt"/>
              </a:rPr>
              <a:t>Methods of Control</a:t>
            </a:r>
            <a:endParaRPr lang="en-US" sz="3600" dirty="0">
              <a:solidFill>
                <a:schemeClr val="tx1">
                  <a:lumMod val="60000"/>
                  <a:lumOff val="40000"/>
                </a:schemeClr>
              </a:solidFill>
            </a:endParaRPr>
          </a:p>
        </p:txBody>
      </p:sp>
      <p:sp>
        <p:nvSpPr>
          <p:cNvPr id="2" name="Content Placeholder 1"/>
          <p:cNvSpPr>
            <a:spLocks noGrp="1"/>
          </p:cNvSpPr>
          <p:nvPr>
            <p:ph idx="1"/>
          </p:nvPr>
        </p:nvSpPr>
        <p:spPr>
          <a:xfrm>
            <a:off x="1235766" y="1803953"/>
            <a:ext cx="3840085" cy="4267200"/>
          </a:xfrm>
        </p:spPr>
        <p:txBody>
          <a:bodyPr vert="horz" lIns="91440" tIns="45720" rIns="91440" bIns="45720" rtlCol="0">
            <a:normAutofit fontScale="70000" lnSpcReduction="20000"/>
          </a:bodyPr>
          <a:lstStyle/>
          <a:p>
            <a:pPr indent="-228600"/>
            <a:endParaRPr lang="en-US" sz="1200" b="1" dirty="0"/>
          </a:p>
          <a:p>
            <a:pPr marL="0" indent="0">
              <a:buNone/>
            </a:pPr>
            <a:r>
              <a:rPr lang="en-US" sz="2900" b="1" dirty="0"/>
              <a:t>Emotional abuse:</a:t>
            </a:r>
          </a:p>
          <a:p>
            <a:pPr indent="-228600"/>
            <a:r>
              <a:rPr lang="en-US" sz="2900" dirty="0"/>
              <a:t>Threatening, intimidation </a:t>
            </a:r>
          </a:p>
          <a:p>
            <a:pPr indent="-228600"/>
            <a:r>
              <a:rPr lang="en-US" sz="2900" dirty="0"/>
              <a:t>Humiliation </a:t>
            </a:r>
          </a:p>
          <a:p>
            <a:pPr indent="-228600"/>
            <a:r>
              <a:rPr lang="en-US" sz="2900" dirty="0"/>
              <a:t>Extreme jealousy/possessiveness</a:t>
            </a:r>
          </a:p>
          <a:p>
            <a:pPr indent="-228600"/>
            <a:r>
              <a:rPr lang="en-US" sz="2900" dirty="0"/>
              <a:t>Threatening acts of violence</a:t>
            </a:r>
          </a:p>
          <a:p>
            <a:pPr indent="-228600"/>
            <a:r>
              <a:rPr lang="en-US" sz="2900" dirty="0"/>
              <a:t>Constant criticizing</a:t>
            </a:r>
          </a:p>
          <a:p>
            <a:pPr indent="-228600"/>
            <a:r>
              <a:rPr lang="en-US" sz="2900" dirty="0"/>
              <a:t>Insulting and belittling </a:t>
            </a:r>
          </a:p>
          <a:p>
            <a:pPr indent="-228600"/>
            <a:r>
              <a:rPr lang="en-US" sz="2900" dirty="0"/>
              <a:t>Ignoring or dismissing the victim</a:t>
            </a:r>
          </a:p>
          <a:p>
            <a:pPr indent="-228600"/>
            <a:r>
              <a:rPr lang="en-US" sz="2900" dirty="0"/>
              <a:t>Denying, minimizing and blaming </a:t>
            </a:r>
          </a:p>
          <a:p>
            <a:pPr indent="-228600"/>
            <a:r>
              <a:rPr lang="en-US" sz="2900" dirty="0"/>
              <a:t>Invading privacy</a:t>
            </a:r>
          </a:p>
          <a:p>
            <a:pPr indent="-228600"/>
            <a:endParaRPr lang="en-US" sz="1200" dirty="0"/>
          </a:p>
          <a:p>
            <a:pPr indent="-228600"/>
            <a:endParaRPr lang="en-US" sz="1200" dirty="0"/>
          </a:p>
        </p:txBody>
      </p:sp>
    </p:spTree>
    <p:extLst>
      <p:ext uri="{BB962C8B-B14F-4D97-AF65-F5344CB8AC3E}">
        <p14:creationId xmlns:p14="http://schemas.microsoft.com/office/powerpoint/2010/main" val="382961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2697" y="2025926"/>
            <a:ext cx="3840085" cy="3733800"/>
          </a:xfrm>
        </p:spPr>
        <p:txBody>
          <a:bodyPr>
            <a:normAutofit/>
          </a:bodyPr>
          <a:lstStyle/>
          <a:p>
            <a:pPr>
              <a:buNone/>
            </a:pPr>
            <a:r>
              <a:rPr lang="en-US" b="1" dirty="0"/>
              <a:t>Sexual abuse:</a:t>
            </a:r>
          </a:p>
          <a:p>
            <a:r>
              <a:rPr lang="en-US" sz="1600" dirty="0"/>
              <a:t>Coercing victim to have sex</a:t>
            </a:r>
          </a:p>
          <a:p>
            <a:r>
              <a:rPr lang="en-US" sz="1600" dirty="0"/>
              <a:t>Making victim watch pornographic movies</a:t>
            </a:r>
          </a:p>
          <a:p>
            <a:r>
              <a:rPr lang="en-US" sz="1600" dirty="0"/>
              <a:t>Sexually transmitted diseases</a:t>
            </a:r>
          </a:p>
          <a:p>
            <a:r>
              <a:rPr lang="en-US" sz="1600" dirty="0"/>
              <a:t>Demanding sexual photos</a:t>
            </a:r>
          </a:p>
          <a:p>
            <a:r>
              <a:rPr lang="en-US" sz="1600" dirty="0"/>
              <a:t>Using date rape drugs</a:t>
            </a:r>
          </a:p>
          <a:p>
            <a:r>
              <a:rPr lang="en-US" sz="1600" dirty="0"/>
              <a:t>Sabotaging birth control</a:t>
            </a:r>
          </a:p>
          <a:p>
            <a:endParaRPr lang="en-US" sz="1600" dirty="0"/>
          </a:p>
          <a:p>
            <a:pPr>
              <a:buNone/>
            </a:pPr>
            <a:endParaRPr lang="en-US" sz="1600"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6994" r="17266" b="-1"/>
          <a:stretch/>
        </p:blipFill>
        <p:spPr>
          <a:xfrm>
            <a:off x="6992178" y="1823076"/>
            <a:ext cx="3384275" cy="450152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itle 3"/>
          <p:cNvSpPr txBox="1">
            <a:spLocks/>
          </p:cNvSpPr>
          <p:nvPr/>
        </p:nvSpPr>
        <p:spPr>
          <a:xfrm>
            <a:off x="1029567" y="533400"/>
            <a:ext cx="5177420" cy="169279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4800" dirty="0">
                <a:solidFill>
                  <a:schemeClr val="tx1">
                    <a:lumMod val="60000"/>
                    <a:lumOff val="40000"/>
                  </a:schemeClr>
                </a:solidFill>
                <a:latin typeface="+mn-lt"/>
              </a:rPr>
              <a:t>Methods of Control</a:t>
            </a:r>
          </a:p>
        </p:txBody>
      </p:sp>
    </p:spTree>
    <p:extLst>
      <p:ext uri="{BB962C8B-B14F-4D97-AF65-F5344CB8AC3E}">
        <p14:creationId xmlns:p14="http://schemas.microsoft.com/office/powerpoint/2010/main" val="290383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0857" y="1870127"/>
            <a:ext cx="4757530" cy="3462228"/>
          </a:xfrm>
        </p:spPr>
        <p:txBody>
          <a:bodyPr>
            <a:normAutofit/>
          </a:bodyPr>
          <a:lstStyle/>
          <a:p>
            <a:pPr>
              <a:buNone/>
            </a:pPr>
            <a:r>
              <a:rPr lang="en-US" b="1" dirty="0"/>
              <a:t>Financial abuse:</a:t>
            </a:r>
          </a:p>
          <a:p>
            <a:r>
              <a:rPr lang="en-US" sz="1600" dirty="0"/>
              <a:t>Withholding money</a:t>
            </a:r>
          </a:p>
          <a:p>
            <a:r>
              <a:rPr lang="en-US" sz="1600" dirty="0"/>
              <a:t>No access to bank accounts/ATM and credit cards</a:t>
            </a:r>
          </a:p>
          <a:p>
            <a:r>
              <a:rPr lang="en-US" sz="1600" dirty="0"/>
              <a:t>Ruining victim’s credit</a:t>
            </a:r>
          </a:p>
          <a:p>
            <a:r>
              <a:rPr lang="en-US" sz="1600" dirty="0"/>
              <a:t>Taking pay check</a:t>
            </a:r>
          </a:p>
          <a:p>
            <a:r>
              <a:rPr lang="en-US" sz="1600" dirty="0"/>
              <a:t>Gambling</a:t>
            </a:r>
          </a:p>
          <a:p>
            <a:endParaRPr lang="en-US" sz="1600" dirty="0"/>
          </a:p>
          <a:p>
            <a:pPr>
              <a:buNone/>
            </a:pPr>
            <a:endParaRPr lang="en-US" sz="1600" dirty="0"/>
          </a:p>
          <a:p>
            <a:pPr>
              <a:buNone/>
            </a:pPr>
            <a:endParaRPr lang="en-US" sz="1600" dirty="0"/>
          </a:p>
          <a:p>
            <a:pPr>
              <a:buNone/>
            </a:pPr>
            <a:endParaRPr lang="en-US" sz="16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821" r="35945" b="-1"/>
          <a:stretch/>
        </p:blipFill>
        <p:spPr>
          <a:xfrm>
            <a:off x="7171083" y="1780812"/>
            <a:ext cx="3296477" cy="45437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3"/>
          <p:cNvSpPr txBox="1">
            <a:spLocks/>
          </p:cNvSpPr>
          <p:nvPr/>
        </p:nvSpPr>
        <p:spPr>
          <a:xfrm>
            <a:off x="1133927" y="487017"/>
            <a:ext cx="5520321" cy="169279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4800" dirty="0">
                <a:solidFill>
                  <a:schemeClr val="tx1">
                    <a:lumMod val="60000"/>
                    <a:lumOff val="40000"/>
                  </a:schemeClr>
                </a:solidFill>
                <a:latin typeface="+mn-lt"/>
              </a:rPr>
              <a:t>Methods of Control</a:t>
            </a:r>
          </a:p>
        </p:txBody>
      </p:sp>
    </p:spTree>
    <p:extLst>
      <p:ext uri="{BB962C8B-B14F-4D97-AF65-F5344CB8AC3E}">
        <p14:creationId xmlns:p14="http://schemas.microsoft.com/office/powerpoint/2010/main" val="404366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8227" y="1936426"/>
            <a:ext cx="3840085" cy="3940913"/>
          </a:xfrm>
        </p:spPr>
        <p:txBody>
          <a:bodyPr>
            <a:normAutofit/>
          </a:bodyPr>
          <a:lstStyle/>
          <a:p>
            <a:pPr>
              <a:buNone/>
            </a:pPr>
            <a:r>
              <a:rPr lang="en-US" b="1" dirty="0"/>
              <a:t>Technology abuse:</a:t>
            </a:r>
          </a:p>
          <a:p>
            <a:r>
              <a:rPr lang="en-US" sz="1500" dirty="0"/>
              <a:t>Tracking location</a:t>
            </a:r>
          </a:p>
          <a:p>
            <a:r>
              <a:rPr lang="en-US" sz="1500" dirty="0"/>
              <a:t>Demanding check-ins</a:t>
            </a:r>
          </a:p>
          <a:p>
            <a:r>
              <a:rPr lang="en-US" sz="1500" dirty="0"/>
              <a:t>Excessive texts </a:t>
            </a:r>
          </a:p>
          <a:p>
            <a:r>
              <a:rPr lang="en-US" sz="1500" dirty="0"/>
              <a:t>Spyware</a:t>
            </a:r>
          </a:p>
          <a:p>
            <a:r>
              <a:rPr lang="en-US" sz="1500" dirty="0"/>
              <a:t>Spoofing, catfishing</a:t>
            </a:r>
          </a:p>
          <a:p>
            <a:r>
              <a:rPr lang="en-US" sz="1500" dirty="0"/>
              <a:t>Monitoring communications</a:t>
            </a:r>
          </a:p>
          <a:p>
            <a:r>
              <a:rPr lang="en-US" sz="1500" dirty="0"/>
              <a:t>Posting on Facebook and social media</a:t>
            </a:r>
          </a:p>
          <a:p>
            <a:endParaRPr lang="en-US" sz="1500" dirty="0">
              <a:latin typeface="Avenir LT Std 35 Light" panose="020B0402020203020204" pitchFamily="34" charset="0"/>
            </a:endParaRPr>
          </a:p>
          <a:p>
            <a:endParaRPr lang="en-US" sz="1500" dirty="0"/>
          </a:p>
          <a:p>
            <a:endParaRPr lang="en-US" sz="1500" dirty="0"/>
          </a:p>
          <a:p>
            <a:pPr>
              <a:buNone/>
            </a:pPr>
            <a:endParaRPr lang="en-US" sz="1500" dirty="0"/>
          </a:p>
          <a:p>
            <a:pPr>
              <a:buNone/>
            </a:pPr>
            <a:endParaRPr lang="en-US" sz="1500" dirty="0"/>
          </a:p>
          <a:p>
            <a:pPr>
              <a:buNone/>
            </a:pPr>
            <a:endParaRPr lang="en-US" sz="1500" dirty="0"/>
          </a:p>
        </p:txBody>
      </p:sp>
      <p:pic>
        <p:nvPicPr>
          <p:cNvPr id="7" name="Picture 3" descr="C:\Users\DFLEIT~1\AppData\Local\Temp\iStock_000029406270Smal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 b="3321"/>
          <a:stretch/>
        </p:blipFill>
        <p:spPr bwMode="auto">
          <a:xfrm>
            <a:off x="7171083" y="1849307"/>
            <a:ext cx="3246784" cy="447529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1217543" y="533401"/>
            <a:ext cx="5253641" cy="169279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4800" dirty="0">
                <a:solidFill>
                  <a:schemeClr val="tx1">
                    <a:lumMod val="60000"/>
                    <a:lumOff val="40000"/>
                  </a:schemeClr>
                </a:solidFill>
                <a:latin typeface="+mn-lt"/>
              </a:rPr>
              <a:t>Methods of Control</a:t>
            </a:r>
          </a:p>
        </p:txBody>
      </p:sp>
    </p:spTree>
    <p:extLst>
      <p:ext uri="{BB962C8B-B14F-4D97-AF65-F5344CB8AC3E}">
        <p14:creationId xmlns:p14="http://schemas.microsoft.com/office/powerpoint/2010/main" val="153799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6627F2-CA2B-4FF5-9EB3-98D80AF6F63C}"/>
              </a:ext>
            </a:extLst>
          </p:cNvPr>
          <p:cNvPicPr>
            <a:picLocks noChangeAspect="1"/>
          </p:cNvPicPr>
          <p:nvPr/>
        </p:nvPicPr>
        <p:blipFill rotWithShape="1">
          <a:blip r:embed="rId2"/>
          <a:srcRect l="8817" r="18316"/>
          <a:stretch/>
        </p:blipFill>
        <p:spPr>
          <a:xfrm>
            <a:off x="7190961" y="1801277"/>
            <a:ext cx="3269366" cy="444712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Content Placeholder 1"/>
          <p:cNvSpPr>
            <a:spLocks noGrp="1"/>
          </p:cNvSpPr>
          <p:nvPr>
            <p:ph idx="1"/>
          </p:nvPr>
        </p:nvSpPr>
        <p:spPr>
          <a:xfrm>
            <a:off x="1225827" y="1860189"/>
            <a:ext cx="3840085" cy="3462228"/>
          </a:xfrm>
        </p:spPr>
        <p:txBody>
          <a:bodyPr>
            <a:normAutofit/>
          </a:bodyPr>
          <a:lstStyle/>
          <a:p>
            <a:pPr>
              <a:buNone/>
            </a:pPr>
            <a:r>
              <a:rPr lang="en-US" b="1" dirty="0"/>
              <a:t>Legal abuse:</a:t>
            </a:r>
          </a:p>
          <a:p>
            <a:r>
              <a:rPr lang="en-US" sz="1600" dirty="0"/>
              <a:t>Constant threats to gain custody of children</a:t>
            </a:r>
          </a:p>
          <a:p>
            <a:r>
              <a:rPr lang="en-US" sz="1600" dirty="0"/>
              <a:t>Excessive filing of motions at court</a:t>
            </a:r>
          </a:p>
          <a:p>
            <a:r>
              <a:rPr lang="en-US" sz="1600" dirty="0"/>
              <a:t>Using parental rights to contact victim</a:t>
            </a:r>
          </a:p>
          <a:p>
            <a:r>
              <a:rPr lang="en-US" sz="1600" dirty="0"/>
              <a:t>Reports to child protective services</a:t>
            </a:r>
          </a:p>
          <a:p>
            <a:endParaRPr lang="en-US" sz="1600" dirty="0"/>
          </a:p>
          <a:p>
            <a:endParaRPr lang="en-US" sz="1600" dirty="0"/>
          </a:p>
          <a:p>
            <a:pPr>
              <a:buNone/>
            </a:pPr>
            <a:endParaRPr lang="en-US" sz="1600" dirty="0"/>
          </a:p>
          <a:p>
            <a:pPr>
              <a:buNone/>
            </a:pPr>
            <a:endParaRPr lang="en-US" sz="1600" dirty="0"/>
          </a:p>
          <a:p>
            <a:pPr>
              <a:buNone/>
            </a:pPr>
            <a:endParaRPr lang="en-US" sz="1600" dirty="0"/>
          </a:p>
        </p:txBody>
      </p:sp>
      <p:sp>
        <p:nvSpPr>
          <p:cNvPr id="6" name="Title 3"/>
          <p:cNvSpPr txBox="1">
            <a:spLocks/>
          </p:cNvSpPr>
          <p:nvPr/>
        </p:nvSpPr>
        <p:spPr>
          <a:xfrm>
            <a:off x="1080321" y="536713"/>
            <a:ext cx="5426765" cy="169279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4800" dirty="0">
                <a:solidFill>
                  <a:schemeClr val="tx1">
                    <a:lumMod val="60000"/>
                    <a:lumOff val="40000"/>
                  </a:schemeClr>
                </a:solidFill>
                <a:latin typeface="+mn-lt"/>
              </a:rPr>
              <a:t>Methods of Control</a:t>
            </a:r>
          </a:p>
        </p:txBody>
      </p:sp>
    </p:spTree>
    <p:extLst>
      <p:ext uri="{BB962C8B-B14F-4D97-AF65-F5344CB8AC3E}">
        <p14:creationId xmlns:p14="http://schemas.microsoft.com/office/powerpoint/2010/main" val="262765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4375-099A-4FE4-8801-28C21260766D}"/>
              </a:ext>
            </a:extLst>
          </p:cNvPr>
          <p:cNvSpPr>
            <a:spLocks noGrp="1"/>
          </p:cNvSpPr>
          <p:nvPr>
            <p:ph type="title"/>
          </p:nvPr>
        </p:nvSpPr>
        <p:spPr/>
        <p:txBody>
          <a:bodyPr/>
          <a:lstStyle/>
          <a:p>
            <a:r>
              <a:rPr lang="en-US" dirty="0"/>
              <a:t>IPV in Specific Populations</a:t>
            </a:r>
          </a:p>
        </p:txBody>
      </p:sp>
      <p:sp>
        <p:nvSpPr>
          <p:cNvPr id="3" name="Text Placeholder 2">
            <a:extLst>
              <a:ext uri="{FF2B5EF4-FFF2-40B4-BE49-F238E27FC236}">
                <a16:creationId xmlns:a16="http://schemas.microsoft.com/office/drawing/2014/main" id="{92FA49EB-5DAA-4B3C-86E9-63132F435AC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2944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A547-3D1B-48E6-8CFA-5B61F01A144A}"/>
              </a:ext>
            </a:extLst>
          </p:cNvPr>
          <p:cNvSpPr>
            <a:spLocks noGrp="1"/>
          </p:cNvSpPr>
          <p:nvPr>
            <p:ph type="title"/>
          </p:nvPr>
        </p:nvSpPr>
        <p:spPr/>
        <p:txBody>
          <a:bodyPr/>
          <a:lstStyle/>
          <a:p>
            <a:r>
              <a:rPr lang="en-US" dirty="0"/>
              <a:t>Frequency of IPV</a:t>
            </a:r>
          </a:p>
        </p:txBody>
      </p:sp>
      <p:sp>
        <p:nvSpPr>
          <p:cNvPr id="3" name="Content Placeholder 2">
            <a:extLst>
              <a:ext uri="{FF2B5EF4-FFF2-40B4-BE49-F238E27FC236}">
                <a16:creationId xmlns:a16="http://schemas.microsoft.com/office/drawing/2014/main" id="{F3787B7D-4DFB-46C6-BCD5-ECF1BB6922B9}"/>
              </a:ext>
            </a:extLst>
          </p:cNvPr>
          <p:cNvSpPr>
            <a:spLocks noGrp="1"/>
          </p:cNvSpPr>
          <p:nvPr>
            <p:ph idx="1"/>
          </p:nvPr>
        </p:nvSpPr>
        <p:spPr/>
        <p:txBody>
          <a:bodyPr/>
          <a:lstStyle/>
          <a:p>
            <a:pPr defTabSz="1219170">
              <a:lnSpc>
                <a:spcPct val="90000"/>
              </a:lnSpc>
              <a:buClr>
                <a:srgbClr val="000000"/>
              </a:buClr>
              <a:defRPr/>
            </a:pPr>
            <a:r>
              <a:rPr lang="en-US" sz="2400" kern="0" dirty="0">
                <a:solidFill>
                  <a:schemeClr val="tx1">
                    <a:lumMod val="75000"/>
                  </a:schemeClr>
                </a:solidFill>
                <a:cs typeface="Arial"/>
                <a:sym typeface="Arial"/>
              </a:rPr>
              <a:t>Experiences of IPV are reportedly </a:t>
            </a:r>
            <a:r>
              <a:rPr lang="en-US" sz="2400" b="1" kern="0" dirty="0">
                <a:solidFill>
                  <a:schemeClr val="tx1">
                    <a:lumMod val="75000"/>
                  </a:schemeClr>
                </a:solidFill>
                <a:cs typeface="Arial"/>
                <a:sym typeface="Arial"/>
              </a:rPr>
              <a:t>2 to 4x</a:t>
            </a:r>
            <a:r>
              <a:rPr lang="en-US" sz="2400" kern="0" dirty="0">
                <a:solidFill>
                  <a:schemeClr val="tx1">
                    <a:lumMod val="75000"/>
                  </a:schemeClr>
                </a:solidFill>
                <a:cs typeface="Arial"/>
                <a:sym typeface="Arial"/>
              </a:rPr>
              <a:t> more frequently by respondents identifying as:  </a:t>
            </a:r>
          </a:p>
          <a:p>
            <a:pPr marL="342900" indent="-342900" defTabSz="1219170">
              <a:lnSpc>
                <a:spcPct val="90000"/>
              </a:lnSpc>
              <a:buClr>
                <a:srgbClr val="000000"/>
              </a:buClr>
              <a:buFont typeface="Arial" panose="020B0604020202020204" pitchFamily="34" charset="0"/>
              <a:buChar char="•"/>
              <a:defRPr/>
            </a:pPr>
            <a:r>
              <a:rPr lang="en-US" sz="2400" kern="0" dirty="0">
                <a:solidFill>
                  <a:schemeClr val="tx1">
                    <a:lumMod val="75000"/>
                  </a:schemeClr>
                </a:solidFill>
                <a:cs typeface="Arial"/>
                <a:sym typeface="Arial"/>
              </a:rPr>
              <a:t>LGBTQ </a:t>
            </a:r>
          </a:p>
          <a:p>
            <a:pPr marL="342900" indent="-342900" defTabSz="1219170">
              <a:lnSpc>
                <a:spcPct val="90000"/>
              </a:lnSpc>
              <a:buClr>
                <a:srgbClr val="000000"/>
              </a:buClr>
              <a:buFont typeface="Arial" panose="020B0604020202020204" pitchFamily="34" charset="0"/>
              <a:buChar char="•"/>
              <a:defRPr/>
            </a:pPr>
            <a:r>
              <a:rPr lang="en-US" sz="2400" kern="0" dirty="0">
                <a:solidFill>
                  <a:schemeClr val="tx1">
                    <a:lumMod val="75000"/>
                  </a:schemeClr>
                </a:solidFill>
                <a:cs typeface="Arial"/>
                <a:sym typeface="Arial"/>
              </a:rPr>
              <a:t>Of transgender experience and non-binary gender</a:t>
            </a:r>
          </a:p>
          <a:p>
            <a:pPr marL="342900" indent="-342900" defTabSz="1219170">
              <a:lnSpc>
                <a:spcPct val="90000"/>
              </a:lnSpc>
              <a:buClr>
                <a:srgbClr val="000000"/>
              </a:buClr>
              <a:buFont typeface="Arial" panose="020B0604020202020204" pitchFamily="34" charset="0"/>
              <a:buChar char="•"/>
              <a:defRPr/>
            </a:pPr>
            <a:r>
              <a:rPr lang="en-US" sz="2400" kern="0" dirty="0">
                <a:solidFill>
                  <a:schemeClr val="tx1">
                    <a:lumMod val="75000"/>
                  </a:schemeClr>
                </a:solidFill>
                <a:cs typeface="Arial"/>
                <a:sym typeface="Arial"/>
              </a:rPr>
              <a:t>Multi-racial nH/nL, American Indian/Alaska Native, Black nH/nL, Asian nH/nL, and Hispanic/Latinx </a:t>
            </a:r>
            <a:endParaRPr lang="en-US" sz="2400" kern="0" dirty="0">
              <a:solidFill>
                <a:schemeClr val="tx1">
                  <a:lumMod val="75000"/>
                </a:schemeClr>
              </a:solidFill>
              <a:cs typeface="Arial"/>
            </a:endParaRPr>
          </a:p>
          <a:p>
            <a:pPr marL="342900" indent="-342900" defTabSz="1219170">
              <a:lnSpc>
                <a:spcPct val="90000"/>
              </a:lnSpc>
              <a:buClr>
                <a:srgbClr val="000000"/>
              </a:buClr>
              <a:buFont typeface="Arial" panose="020B0604020202020204" pitchFamily="34" charset="0"/>
              <a:buChar char="•"/>
              <a:defRPr/>
            </a:pPr>
            <a:r>
              <a:rPr lang="en-US" sz="2400" kern="0" dirty="0">
                <a:solidFill>
                  <a:schemeClr val="tx1">
                    <a:lumMod val="75000"/>
                  </a:schemeClr>
                </a:solidFill>
                <a:cs typeface="Arial"/>
                <a:sym typeface="Arial"/>
              </a:rPr>
              <a:t>Having a disability </a:t>
            </a:r>
          </a:p>
          <a:p>
            <a:endParaRPr lang="en-US" dirty="0"/>
          </a:p>
        </p:txBody>
      </p:sp>
    </p:spTree>
    <p:extLst>
      <p:ext uri="{BB962C8B-B14F-4D97-AF65-F5344CB8AC3E}">
        <p14:creationId xmlns:p14="http://schemas.microsoft.com/office/powerpoint/2010/main" val="86713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 and Pregnancy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More likely to escalate and experience all and more severe forms of violence</a:t>
            </a:r>
          </a:p>
          <a:p>
            <a:pPr>
              <a:buFont typeface="Arial" panose="020B0604020202020204" pitchFamily="34" charset="0"/>
              <a:buChar char="•"/>
            </a:pPr>
            <a:r>
              <a:rPr lang="en-US" sz="2800" dirty="0"/>
              <a:t>  3-fold risk of being murdered</a:t>
            </a:r>
          </a:p>
          <a:p>
            <a:pPr>
              <a:buFont typeface="Arial" panose="020B0604020202020204" pitchFamily="34" charset="0"/>
              <a:buChar char="•"/>
            </a:pPr>
            <a:r>
              <a:rPr lang="en-US" sz="2800" dirty="0"/>
              <a:t>  Increased risk for complications during pregnancy</a:t>
            </a:r>
          </a:p>
          <a:p>
            <a:endParaRPr lang="en-US" dirty="0"/>
          </a:p>
          <a:p>
            <a:endParaRPr lang="en-US" dirty="0"/>
          </a:p>
          <a:p>
            <a:pPr lvl="1"/>
            <a:endParaRPr lang="en-US" dirty="0"/>
          </a:p>
        </p:txBody>
      </p:sp>
    </p:spTree>
    <p:extLst>
      <p:ext uri="{BB962C8B-B14F-4D97-AF65-F5344CB8AC3E}">
        <p14:creationId xmlns:p14="http://schemas.microsoft.com/office/powerpoint/2010/main" val="95192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985D-023A-48E1-9EDA-BC2F24411003}"/>
              </a:ext>
            </a:extLst>
          </p:cNvPr>
          <p:cNvSpPr>
            <a:spLocks noGrp="1"/>
          </p:cNvSpPr>
          <p:nvPr>
            <p:ph type="title"/>
          </p:nvPr>
        </p:nvSpPr>
        <p:spPr/>
        <p:txBody>
          <a:bodyPr/>
          <a:lstStyle/>
          <a:p>
            <a:r>
              <a:rPr lang="en-US" dirty="0"/>
              <a:t>Consequences of IPV</a:t>
            </a:r>
          </a:p>
        </p:txBody>
      </p:sp>
      <p:sp>
        <p:nvSpPr>
          <p:cNvPr id="3" name="Text Placeholder 2">
            <a:extLst>
              <a:ext uri="{FF2B5EF4-FFF2-40B4-BE49-F238E27FC236}">
                <a16:creationId xmlns:a16="http://schemas.microsoft.com/office/drawing/2014/main" id="{0948079F-626C-493F-9E39-F9B77C566C1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722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38A6C7-E603-4B3D-B79C-D98075F550CE}"/>
              </a:ext>
            </a:extLst>
          </p:cNvPr>
          <p:cNvSpPr>
            <a:spLocks noGrp="1"/>
          </p:cNvSpPr>
          <p:nvPr>
            <p:ph type="title"/>
          </p:nvPr>
        </p:nvSpPr>
        <p:spPr/>
        <p:txBody>
          <a:bodyPr/>
          <a:lstStyle/>
          <a:p>
            <a:r>
              <a:rPr lang="en-US" dirty="0"/>
              <a:t>My Background</a:t>
            </a:r>
          </a:p>
        </p:txBody>
      </p:sp>
      <p:sp>
        <p:nvSpPr>
          <p:cNvPr id="5" name="Content Placeholder 4">
            <a:extLst>
              <a:ext uri="{FF2B5EF4-FFF2-40B4-BE49-F238E27FC236}">
                <a16:creationId xmlns:a16="http://schemas.microsoft.com/office/drawing/2014/main" id="{344C7D4F-003D-4096-BAC1-C7BEB4CEE607}"/>
              </a:ext>
            </a:extLst>
          </p:cNvPr>
          <p:cNvSpPr>
            <a:spLocks noGrp="1"/>
          </p:cNvSpPr>
          <p:nvPr>
            <p:ph sz="half" idx="1"/>
          </p:nvPr>
        </p:nvSpPr>
        <p:spPr/>
        <p:txBody>
          <a:bodyPr>
            <a:normAutofit/>
          </a:bodyPr>
          <a:lstStyle/>
          <a:p>
            <a:pPr marL="285750" indent="-285750"/>
            <a:r>
              <a:rPr lang="en-US" dirty="0"/>
              <a:t>EMS Provider since 1991</a:t>
            </a:r>
          </a:p>
          <a:p>
            <a:pPr marL="285750" indent="-285750"/>
            <a:r>
              <a:rPr lang="en-US" dirty="0"/>
              <a:t>NYS Paramedic since 2012</a:t>
            </a:r>
          </a:p>
          <a:p>
            <a:pPr marL="285750" indent="-285750"/>
            <a:r>
              <a:rPr lang="en-US" dirty="0"/>
              <a:t>NYS CIC since 2011</a:t>
            </a:r>
          </a:p>
          <a:p>
            <a:pPr marL="285750" indent="-285750"/>
            <a:r>
              <a:rPr lang="en-US" dirty="0"/>
              <a:t>Nationally certified PA since 1995</a:t>
            </a:r>
          </a:p>
          <a:p>
            <a:pPr marL="285750" indent="-285750"/>
            <a:r>
              <a:rPr lang="en-US" dirty="0"/>
              <a:t>Clinical Practice-Mobile Surgical Services for Rochester Regional Health</a:t>
            </a:r>
          </a:p>
          <a:p>
            <a:pPr marL="285750" indent="-285750"/>
            <a:r>
              <a:rPr lang="en-US" dirty="0"/>
              <a:t>Director of Didactic Education at developing Ithaca College PA program</a:t>
            </a:r>
          </a:p>
          <a:p>
            <a:endParaRPr lang="en-US" dirty="0"/>
          </a:p>
        </p:txBody>
      </p:sp>
      <p:pic>
        <p:nvPicPr>
          <p:cNvPr id="7" name="Picture Placeholder 7">
            <a:extLst>
              <a:ext uri="{FF2B5EF4-FFF2-40B4-BE49-F238E27FC236}">
                <a16:creationId xmlns:a16="http://schemas.microsoft.com/office/drawing/2014/main" id="{5C35039C-63AF-4E08-951E-CC8FA08754D9}"/>
              </a:ext>
            </a:extLst>
          </p:cNvPr>
          <p:cNvPicPr>
            <a:picLocks noGrp="1" noChangeAspect="1"/>
          </p:cNvPicPr>
          <p:nvPr>
            <p:ph sz="half" idx="2"/>
          </p:nvPr>
        </p:nvPicPr>
        <p:blipFill>
          <a:blip r:embed="rId2"/>
          <a:srcRect t="4558" b="4558"/>
          <a:stretch>
            <a:fillRect/>
          </a:stretch>
        </p:blipFill>
        <p:spPr>
          <a:xfrm>
            <a:off x="7282070" y="1939925"/>
            <a:ext cx="2785856" cy="2548446"/>
          </a:xfrm>
        </p:spPr>
      </p:pic>
    </p:spTree>
    <p:extLst>
      <p:ext uri="{BB962C8B-B14F-4D97-AF65-F5344CB8AC3E}">
        <p14:creationId xmlns:p14="http://schemas.microsoft.com/office/powerpoint/2010/main" val="220457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2DDA-E29B-4700-90E8-B0A31C483400}"/>
              </a:ext>
            </a:extLst>
          </p:cNvPr>
          <p:cNvSpPr>
            <a:spLocks noGrp="1"/>
          </p:cNvSpPr>
          <p:nvPr>
            <p:ph type="title"/>
          </p:nvPr>
        </p:nvSpPr>
        <p:spPr/>
        <p:txBody>
          <a:bodyPr/>
          <a:lstStyle/>
          <a:p>
            <a:r>
              <a:rPr lang="en-US" dirty="0"/>
              <a:t>Health Effects of IPV</a:t>
            </a:r>
          </a:p>
        </p:txBody>
      </p:sp>
      <p:sp>
        <p:nvSpPr>
          <p:cNvPr id="3" name="Content Placeholder 2">
            <a:extLst>
              <a:ext uri="{FF2B5EF4-FFF2-40B4-BE49-F238E27FC236}">
                <a16:creationId xmlns:a16="http://schemas.microsoft.com/office/drawing/2014/main" id="{1BF52E29-B843-4E11-9F23-61EE953B34DE}"/>
              </a:ext>
            </a:extLst>
          </p:cNvPr>
          <p:cNvSpPr>
            <a:spLocks noGrp="1"/>
          </p:cNvSpPr>
          <p:nvPr>
            <p:ph idx="1"/>
          </p:nvPr>
        </p:nvSpPr>
        <p:spPr/>
        <p:txBody>
          <a:bodyPr numCol="2">
            <a:normAutofit/>
          </a:bodyPr>
          <a:lstStyle/>
          <a:p>
            <a:pPr algn="l">
              <a:buFont typeface="Arial" panose="020B0604020202020204" pitchFamily="34" charset="0"/>
              <a:buChar char="•"/>
            </a:pPr>
            <a:r>
              <a:rPr lang="en-US" sz="2400" b="0" i="0" dirty="0">
                <a:solidFill>
                  <a:schemeClr val="tx1">
                    <a:lumMod val="75000"/>
                  </a:schemeClr>
                </a:solidFill>
                <a:effectLst/>
              </a:rPr>
              <a:t>Injuries</a:t>
            </a:r>
          </a:p>
          <a:p>
            <a:pPr algn="l">
              <a:buFont typeface="Arial" panose="020B0604020202020204" pitchFamily="34" charset="0"/>
              <a:buChar char="•"/>
            </a:pPr>
            <a:r>
              <a:rPr lang="en-US" sz="2400" b="0" i="0" dirty="0">
                <a:solidFill>
                  <a:schemeClr val="tx1">
                    <a:lumMod val="75000"/>
                  </a:schemeClr>
                </a:solidFill>
                <a:effectLst/>
              </a:rPr>
              <a:t>Headaches</a:t>
            </a:r>
          </a:p>
          <a:p>
            <a:pPr algn="l">
              <a:buFont typeface="Arial" panose="020B0604020202020204" pitchFamily="34" charset="0"/>
              <a:buChar char="•"/>
            </a:pPr>
            <a:r>
              <a:rPr lang="en-US" sz="2400" b="0" i="0" dirty="0">
                <a:solidFill>
                  <a:schemeClr val="tx1">
                    <a:lumMod val="75000"/>
                  </a:schemeClr>
                </a:solidFill>
                <a:effectLst/>
              </a:rPr>
              <a:t>Insomnia</a:t>
            </a:r>
          </a:p>
          <a:p>
            <a:pPr algn="l">
              <a:buFont typeface="Arial" panose="020B0604020202020204" pitchFamily="34" charset="0"/>
              <a:buChar char="•"/>
            </a:pPr>
            <a:r>
              <a:rPr lang="en-US" sz="2400" b="0" i="0" dirty="0">
                <a:solidFill>
                  <a:schemeClr val="tx1">
                    <a:lumMod val="75000"/>
                  </a:schemeClr>
                </a:solidFill>
                <a:effectLst/>
              </a:rPr>
              <a:t>Chronic pain</a:t>
            </a:r>
          </a:p>
          <a:p>
            <a:pPr algn="l">
              <a:buFont typeface="Arial" panose="020B0604020202020204" pitchFamily="34" charset="0"/>
              <a:buChar char="•"/>
            </a:pPr>
            <a:r>
              <a:rPr lang="en-US" sz="2400" b="0" i="0" dirty="0">
                <a:solidFill>
                  <a:schemeClr val="tx1">
                    <a:lumMod val="75000"/>
                  </a:schemeClr>
                </a:solidFill>
                <a:effectLst/>
              </a:rPr>
              <a:t>Choking sensations</a:t>
            </a:r>
          </a:p>
          <a:p>
            <a:pPr algn="l">
              <a:buFont typeface="Arial" panose="020B0604020202020204" pitchFamily="34" charset="0"/>
              <a:buChar char="•"/>
            </a:pPr>
            <a:r>
              <a:rPr lang="en-US" sz="2400" dirty="0">
                <a:solidFill>
                  <a:schemeClr val="tx1">
                    <a:lumMod val="75000"/>
                  </a:schemeClr>
                </a:solidFill>
              </a:rPr>
              <a:t>H</a:t>
            </a:r>
            <a:r>
              <a:rPr lang="en-US" sz="2400" b="0" i="0" dirty="0">
                <a:solidFill>
                  <a:schemeClr val="tx1">
                    <a:lumMod val="75000"/>
                  </a:schemeClr>
                </a:solidFill>
                <a:effectLst/>
              </a:rPr>
              <a:t>yperventilation</a:t>
            </a:r>
          </a:p>
          <a:p>
            <a:pPr algn="l">
              <a:buFont typeface="Arial" panose="020B0604020202020204" pitchFamily="34" charset="0"/>
              <a:buChar char="•"/>
            </a:pPr>
            <a:r>
              <a:rPr lang="en-US" sz="2400" b="0" i="0" dirty="0">
                <a:solidFill>
                  <a:schemeClr val="tx1">
                    <a:lumMod val="75000"/>
                  </a:schemeClr>
                </a:solidFill>
                <a:effectLst/>
              </a:rPr>
              <a:t>Gastrointestinal symptoms</a:t>
            </a:r>
          </a:p>
          <a:p>
            <a:pPr algn="l">
              <a:buFont typeface="Arial" panose="020B0604020202020204" pitchFamily="34" charset="0"/>
              <a:buChar char="•"/>
            </a:pPr>
            <a:r>
              <a:rPr lang="en-US" sz="2400" b="0" i="0" dirty="0">
                <a:solidFill>
                  <a:schemeClr val="tx1">
                    <a:lumMod val="75000"/>
                  </a:schemeClr>
                </a:solidFill>
                <a:effectLst/>
              </a:rPr>
              <a:t>Chest pain</a:t>
            </a:r>
          </a:p>
          <a:p>
            <a:pPr algn="l">
              <a:buFont typeface="Arial" panose="020B0604020202020204" pitchFamily="34" charset="0"/>
              <a:buChar char="•"/>
            </a:pPr>
            <a:r>
              <a:rPr lang="en-US" sz="2400" b="0" i="0" dirty="0">
                <a:solidFill>
                  <a:schemeClr val="tx1">
                    <a:lumMod val="75000"/>
                  </a:schemeClr>
                </a:solidFill>
                <a:effectLst/>
              </a:rPr>
              <a:t>Back pain</a:t>
            </a:r>
          </a:p>
          <a:p>
            <a:pPr algn="l">
              <a:buFont typeface="Arial" panose="020B0604020202020204" pitchFamily="34" charset="0"/>
              <a:buChar char="•"/>
            </a:pPr>
            <a:r>
              <a:rPr lang="en-US" sz="2400" dirty="0">
                <a:solidFill>
                  <a:schemeClr val="tx1">
                    <a:lumMod val="75000"/>
                  </a:schemeClr>
                </a:solidFill>
              </a:rPr>
              <a:t>P</a:t>
            </a:r>
            <a:r>
              <a:rPr lang="en-US" sz="2400" b="0" i="0" dirty="0">
                <a:solidFill>
                  <a:schemeClr val="tx1">
                    <a:lumMod val="75000"/>
                  </a:schemeClr>
                </a:solidFill>
                <a:effectLst/>
              </a:rPr>
              <a:t>elvic pain</a:t>
            </a:r>
          </a:p>
          <a:p>
            <a:pPr algn="l">
              <a:buFont typeface="Arial" panose="020B0604020202020204" pitchFamily="34" charset="0"/>
              <a:buChar char="•"/>
            </a:pPr>
            <a:r>
              <a:rPr lang="en-US" sz="2400" b="0" i="0" dirty="0">
                <a:solidFill>
                  <a:schemeClr val="tx1">
                    <a:lumMod val="75000"/>
                  </a:schemeClr>
                </a:solidFill>
                <a:effectLst/>
              </a:rPr>
              <a:t>TBI</a:t>
            </a:r>
          </a:p>
          <a:p>
            <a:pPr algn="l">
              <a:buFont typeface="Arial" panose="020B0604020202020204" pitchFamily="34" charset="0"/>
              <a:buChar char="•"/>
            </a:pPr>
            <a:r>
              <a:rPr lang="en-US" sz="2400" b="0" i="0" dirty="0">
                <a:solidFill>
                  <a:schemeClr val="tx1">
                    <a:lumMod val="75000"/>
                  </a:schemeClr>
                </a:solidFill>
                <a:effectLst/>
              </a:rPr>
              <a:t>Nonfatal strangulation</a:t>
            </a:r>
          </a:p>
          <a:p>
            <a:pPr algn="l">
              <a:buFont typeface="Arial" panose="020B0604020202020204" pitchFamily="34" charset="0"/>
              <a:buChar char="•"/>
            </a:pPr>
            <a:r>
              <a:rPr lang="en-US" sz="2400" b="0" i="0" dirty="0">
                <a:solidFill>
                  <a:schemeClr val="tx1">
                    <a:lumMod val="75000"/>
                  </a:schemeClr>
                </a:solidFill>
                <a:effectLst/>
              </a:rPr>
              <a:t>Unplanned pregnancies/pregnancy complications</a:t>
            </a:r>
          </a:p>
          <a:p>
            <a:pPr algn="l">
              <a:buFont typeface="Arial" panose="020B0604020202020204" pitchFamily="34" charset="0"/>
              <a:buChar char="•"/>
            </a:pPr>
            <a:r>
              <a:rPr lang="en-US" sz="2400" dirty="0">
                <a:solidFill>
                  <a:schemeClr val="tx1">
                    <a:lumMod val="75000"/>
                  </a:schemeClr>
                </a:solidFill>
              </a:rPr>
              <a:t>STIs</a:t>
            </a:r>
          </a:p>
          <a:p>
            <a:pPr algn="l">
              <a:buFont typeface="Arial" panose="020B0604020202020204" pitchFamily="34" charset="0"/>
              <a:buChar char="•"/>
            </a:pPr>
            <a:r>
              <a:rPr lang="en-US" sz="2400" b="0" i="0" dirty="0">
                <a:solidFill>
                  <a:schemeClr val="tx1">
                    <a:lumMod val="75000"/>
                  </a:schemeClr>
                </a:solidFill>
                <a:effectLst/>
              </a:rPr>
              <a:t>Substance use disorders </a:t>
            </a:r>
          </a:p>
          <a:p>
            <a:endParaRPr lang="en-US" b="1" dirty="0"/>
          </a:p>
        </p:txBody>
      </p:sp>
    </p:spTree>
    <p:extLst>
      <p:ext uri="{BB962C8B-B14F-4D97-AF65-F5344CB8AC3E}">
        <p14:creationId xmlns:p14="http://schemas.microsoft.com/office/powerpoint/2010/main" val="786508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Witnesses </a:t>
            </a:r>
          </a:p>
        </p:txBody>
      </p:sp>
      <p:sp>
        <p:nvSpPr>
          <p:cNvPr id="3" name="Content Placeholder 2"/>
          <p:cNvSpPr>
            <a:spLocks noGrp="1"/>
          </p:cNvSpPr>
          <p:nvPr>
            <p:ph idx="1"/>
          </p:nvPr>
        </p:nvSpPr>
        <p:spPr>
          <a:xfrm>
            <a:off x="1255644" y="2022613"/>
            <a:ext cx="8229600" cy="3647661"/>
          </a:xfrm>
        </p:spPr>
        <p:txBody>
          <a:bodyPr>
            <a:normAutofit lnSpcReduction="10000"/>
          </a:bodyPr>
          <a:lstStyle/>
          <a:p>
            <a:pPr>
              <a:buFont typeface="Arial" panose="020B0604020202020204" pitchFamily="34" charset="0"/>
              <a:buChar char="•"/>
            </a:pPr>
            <a:r>
              <a:rPr lang="en-US" sz="2400" dirty="0"/>
              <a:t>  1/3 of reported IPV cases involved at least 1 child witness </a:t>
            </a:r>
          </a:p>
          <a:p>
            <a:pPr>
              <a:buFont typeface="Arial" panose="020B0604020202020204" pitchFamily="34" charset="0"/>
              <a:buChar char="•"/>
            </a:pPr>
            <a:r>
              <a:rPr lang="en-US" sz="2400" dirty="0"/>
              <a:t>  1/3 of the children experienced physical abuse, 15% experienced sexual abuse from the offender</a:t>
            </a:r>
          </a:p>
          <a:p>
            <a:pPr>
              <a:buFont typeface="Arial" panose="020B0604020202020204" pitchFamily="34" charset="0"/>
              <a:buChar char="•"/>
            </a:pPr>
            <a:r>
              <a:rPr lang="en-US" sz="2400" dirty="0"/>
              <a:t>  Children who witness abuse are:</a:t>
            </a:r>
          </a:p>
          <a:p>
            <a:pPr lvl="2"/>
            <a:r>
              <a:rPr lang="en-US" sz="1800" dirty="0"/>
              <a:t>3x more likely to think about suicide and be told they have a substance abuse problem</a:t>
            </a:r>
          </a:p>
          <a:p>
            <a:pPr lvl="2"/>
            <a:r>
              <a:rPr lang="en-US" sz="1800" dirty="0"/>
              <a:t>4x more likely to experience child abuse</a:t>
            </a:r>
          </a:p>
          <a:p>
            <a:pPr lvl="2"/>
            <a:r>
              <a:rPr lang="en-US" sz="1800" dirty="0"/>
              <a:t>4x more likely be told they have a mental illness and attempt suicide</a:t>
            </a:r>
          </a:p>
          <a:p>
            <a:pPr lvl="2"/>
            <a:r>
              <a:rPr lang="en-US" sz="1800" dirty="0"/>
              <a:t>six times more likely to be abused as an adult</a:t>
            </a:r>
          </a:p>
          <a:p>
            <a:pPr lvl="2"/>
            <a:endParaRPr lang="en-US" dirty="0"/>
          </a:p>
          <a:p>
            <a:pPr lvl="8"/>
            <a:r>
              <a:rPr lang="en-US" dirty="0"/>
              <a:t>Caponera, 2016</a:t>
            </a:r>
            <a:endParaRPr lang="en-US" b="1" dirty="0"/>
          </a:p>
          <a:p>
            <a:pPr marL="3657600" lvl="8" indent="0">
              <a:buNone/>
            </a:pPr>
            <a:endParaRPr lang="en-US" dirty="0"/>
          </a:p>
          <a:p>
            <a:endParaRPr lang="en-US" dirty="0"/>
          </a:p>
        </p:txBody>
      </p:sp>
    </p:spTree>
    <p:extLst>
      <p:ext uri="{BB962C8B-B14F-4D97-AF65-F5344CB8AC3E}">
        <p14:creationId xmlns:p14="http://schemas.microsoft.com/office/powerpoint/2010/main" val="415175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Witnessing IPV as Children</a:t>
            </a:r>
          </a:p>
        </p:txBody>
      </p:sp>
      <p:sp>
        <p:nvSpPr>
          <p:cNvPr id="3" name="Content Placeholder 2"/>
          <p:cNvSpPr>
            <a:spLocks noGrp="1"/>
          </p:cNvSpPr>
          <p:nvPr>
            <p:ph idx="1"/>
          </p:nvPr>
        </p:nvSpPr>
        <p:spPr/>
        <p:txBody>
          <a:bodyPr>
            <a:normAutofit/>
          </a:bodyPr>
          <a:lstStyle/>
          <a:p>
            <a:r>
              <a:rPr lang="en-US" dirty="0"/>
              <a:t>Risk of becoming a future IPV victim or perpetrator</a:t>
            </a:r>
          </a:p>
          <a:p>
            <a:pPr lvl="1">
              <a:buFont typeface="Arial" panose="020B0604020202020204" pitchFamily="34" charset="0"/>
              <a:buChar char="•"/>
            </a:pPr>
            <a:r>
              <a:rPr lang="en-US" dirty="0"/>
              <a:t>  </a:t>
            </a:r>
            <a:r>
              <a:rPr lang="en-US" sz="2400" dirty="0"/>
              <a:t>Aggression</a:t>
            </a:r>
          </a:p>
          <a:p>
            <a:pPr lvl="1">
              <a:buFont typeface="Arial" panose="020B0604020202020204" pitchFamily="34" charset="0"/>
              <a:buChar char="•"/>
            </a:pPr>
            <a:r>
              <a:rPr lang="en-US" sz="2400" dirty="0"/>
              <a:t>  Disengagement</a:t>
            </a:r>
          </a:p>
          <a:p>
            <a:pPr lvl="1">
              <a:buFont typeface="Arial" panose="020B0604020202020204" pitchFamily="34" charset="0"/>
              <a:buChar char="•"/>
            </a:pPr>
            <a:r>
              <a:rPr lang="en-US" sz="2400" dirty="0"/>
              <a:t>  School absence</a:t>
            </a:r>
          </a:p>
          <a:p>
            <a:pPr lvl="1">
              <a:buFont typeface="Arial" panose="020B0604020202020204" pitchFamily="34" charset="0"/>
              <a:buChar char="•"/>
            </a:pPr>
            <a:r>
              <a:rPr lang="en-US" sz="2400" dirty="0"/>
              <a:t>  Depression</a:t>
            </a:r>
          </a:p>
          <a:p>
            <a:pPr lvl="1">
              <a:buFont typeface="Arial" panose="020B0604020202020204" pitchFamily="34" charset="0"/>
              <a:buChar char="•"/>
            </a:pPr>
            <a:r>
              <a:rPr lang="en-US" sz="2400" dirty="0"/>
              <a:t>  PTSD</a:t>
            </a:r>
          </a:p>
          <a:p>
            <a:pPr lvl="1">
              <a:buFont typeface="Arial" panose="020B0604020202020204" pitchFamily="34" charset="0"/>
              <a:buChar char="•"/>
            </a:pPr>
            <a:r>
              <a:rPr lang="en-US" sz="2400" dirty="0"/>
              <a:t>  Poor self-image</a:t>
            </a:r>
          </a:p>
          <a:p>
            <a:pPr lvl="1">
              <a:buFont typeface="Arial" panose="020B0604020202020204" pitchFamily="34" charset="0"/>
              <a:buChar char="•"/>
            </a:pPr>
            <a:r>
              <a:rPr lang="en-US" sz="2400" dirty="0"/>
              <a:t>  Poor health</a:t>
            </a:r>
          </a:p>
          <a:p>
            <a:endParaRPr lang="en-US" dirty="0"/>
          </a:p>
        </p:txBody>
      </p:sp>
    </p:spTree>
    <p:extLst>
      <p:ext uri="{BB962C8B-B14F-4D97-AF65-F5344CB8AC3E}">
        <p14:creationId xmlns:p14="http://schemas.microsoft.com/office/powerpoint/2010/main" val="313724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A241-260D-42A9-AFE1-27BBDBD8BD19}"/>
              </a:ext>
            </a:extLst>
          </p:cNvPr>
          <p:cNvSpPr>
            <a:spLocks noGrp="1"/>
          </p:cNvSpPr>
          <p:nvPr>
            <p:ph type="title"/>
          </p:nvPr>
        </p:nvSpPr>
        <p:spPr/>
        <p:txBody>
          <a:bodyPr/>
          <a:lstStyle/>
          <a:p>
            <a:r>
              <a:rPr lang="en-US" dirty="0"/>
              <a:t>Screening for IPV</a:t>
            </a:r>
          </a:p>
        </p:txBody>
      </p:sp>
      <p:sp>
        <p:nvSpPr>
          <p:cNvPr id="3" name="Text Placeholder 2">
            <a:extLst>
              <a:ext uri="{FF2B5EF4-FFF2-40B4-BE49-F238E27FC236}">
                <a16:creationId xmlns:a16="http://schemas.microsoft.com/office/drawing/2014/main" id="{DCF51B9A-6725-4802-BE1C-CBA5A0D4C40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291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Practitioner Barriers</a:t>
            </a:r>
          </a:p>
        </p:txBody>
      </p:sp>
      <p:sp>
        <p:nvSpPr>
          <p:cNvPr id="3" name="Content Placeholder 2"/>
          <p:cNvSpPr>
            <a:spLocks noGrp="1"/>
          </p:cNvSpPr>
          <p:nvPr>
            <p:ph idx="1"/>
          </p:nvPr>
        </p:nvSpPr>
        <p:spPr/>
        <p:txBody>
          <a:bodyPr/>
          <a:lstStyle/>
          <a:p>
            <a:r>
              <a:rPr lang="en-US" dirty="0"/>
              <a:t>Lack of awareness and education</a:t>
            </a:r>
          </a:p>
          <a:p>
            <a:r>
              <a:rPr lang="en-US" dirty="0"/>
              <a:t>Not wanting to open Pandora’s box</a:t>
            </a:r>
          </a:p>
          <a:p>
            <a:r>
              <a:rPr lang="en-US" dirty="0"/>
              <a:t>Uncertain of how to intervene</a:t>
            </a:r>
          </a:p>
          <a:p>
            <a:r>
              <a:rPr lang="en-US" dirty="0"/>
              <a:t>Protecting oneself so not to listen to painful depressing events</a:t>
            </a:r>
          </a:p>
          <a:p>
            <a:r>
              <a:rPr lang="en-US" dirty="0"/>
              <a:t>Feeling of helplessness at not being able to fix or change the situation</a:t>
            </a:r>
          </a:p>
          <a:p>
            <a:r>
              <a:rPr lang="en-US" dirty="0"/>
              <a:t>Time challenge</a:t>
            </a:r>
          </a:p>
        </p:txBody>
      </p:sp>
    </p:spTree>
    <p:extLst>
      <p:ext uri="{BB962C8B-B14F-4D97-AF65-F5344CB8AC3E}">
        <p14:creationId xmlns:p14="http://schemas.microsoft.com/office/powerpoint/2010/main" val="212192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 (Responsibility) of the Provider</a:t>
            </a:r>
          </a:p>
        </p:txBody>
      </p:sp>
      <p:sp>
        <p:nvSpPr>
          <p:cNvPr id="5" name="Content Placeholder 4"/>
          <p:cNvSpPr>
            <a:spLocks noGrp="1"/>
          </p:cNvSpPr>
          <p:nvPr>
            <p:ph idx="1"/>
          </p:nvPr>
        </p:nvSpPr>
        <p:spPr/>
        <p:txBody>
          <a:bodyPr/>
          <a:lstStyle/>
          <a:p>
            <a:r>
              <a:rPr lang="en-US" dirty="0"/>
              <a:t>Screen</a:t>
            </a:r>
          </a:p>
          <a:p>
            <a:r>
              <a:rPr lang="en-US" dirty="0"/>
              <a:t>Understand who is at risk of becoming a victim </a:t>
            </a:r>
          </a:p>
          <a:p>
            <a:r>
              <a:rPr lang="en-US" dirty="0"/>
              <a:t>Assess level of danger</a:t>
            </a:r>
          </a:p>
          <a:p>
            <a:r>
              <a:rPr lang="en-US" dirty="0"/>
              <a:t>Give appropriate and safe advice</a:t>
            </a:r>
          </a:p>
          <a:p>
            <a:r>
              <a:rPr lang="en-US" dirty="0"/>
              <a:t>Refer to local agencies</a:t>
            </a:r>
          </a:p>
          <a:p>
            <a:r>
              <a:rPr lang="en-US" dirty="0"/>
              <a:t>Identify other family members at risk, especially children</a:t>
            </a:r>
          </a:p>
          <a:p>
            <a:endParaRPr lang="en-US" dirty="0"/>
          </a:p>
        </p:txBody>
      </p:sp>
    </p:spTree>
    <p:extLst>
      <p:ext uri="{BB962C8B-B14F-4D97-AF65-F5344CB8AC3E}">
        <p14:creationId xmlns:p14="http://schemas.microsoft.com/office/powerpoint/2010/main" val="212642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39862"/>
          </a:xfrm>
        </p:spPr>
        <p:txBody>
          <a:bodyPr>
            <a:normAutofit/>
          </a:bodyPr>
          <a:lstStyle/>
          <a:p>
            <a:r>
              <a:rPr lang="en-US" dirty="0"/>
              <a:t>Validated Screening Tools</a:t>
            </a:r>
          </a:p>
        </p:txBody>
      </p:sp>
      <p:sp>
        <p:nvSpPr>
          <p:cNvPr id="7" name="Content Placeholder 6"/>
          <p:cNvSpPr>
            <a:spLocks noGrp="1"/>
          </p:cNvSpPr>
          <p:nvPr>
            <p:ph idx="1"/>
          </p:nvPr>
        </p:nvSpPr>
        <p:spPr/>
        <p:txBody>
          <a:bodyPr>
            <a:normAutofit/>
          </a:bodyPr>
          <a:lstStyle/>
          <a:p>
            <a:r>
              <a:rPr lang="en-US" dirty="0"/>
              <a:t>Abuse Assessment Screen (avail in Spanish)</a:t>
            </a:r>
          </a:p>
          <a:p>
            <a:pPr lvl="1"/>
            <a:r>
              <a:rPr lang="en-US" dirty="0"/>
              <a:t>5 questions</a:t>
            </a:r>
          </a:p>
          <a:p>
            <a:r>
              <a:rPr lang="en-US" dirty="0"/>
              <a:t>Danger Assessment</a:t>
            </a:r>
          </a:p>
          <a:p>
            <a:pPr lvl="1"/>
            <a:r>
              <a:rPr lang="en-US" dirty="0"/>
              <a:t>15 items to assess danger of homicide (available in Spanish)</a:t>
            </a:r>
          </a:p>
          <a:p>
            <a:r>
              <a:rPr lang="en-US" dirty="0"/>
              <a:t>HITS (hurt, insult, threaten, and scream)</a:t>
            </a:r>
          </a:p>
          <a:p>
            <a:pPr lvl="1"/>
            <a:r>
              <a:rPr lang="en-US" dirty="0"/>
              <a:t>4 items</a:t>
            </a:r>
          </a:p>
          <a:p>
            <a:r>
              <a:rPr lang="en-US" dirty="0"/>
              <a:t>WAST (Quick!)</a:t>
            </a:r>
          </a:p>
          <a:p>
            <a:pPr lvl="1"/>
            <a:r>
              <a:rPr lang="en-US" dirty="0"/>
              <a:t>Short version (2 items)</a:t>
            </a:r>
          </a:p>
          <a:p>
            <a:pPr lvl="1"/>
            <a:r>
              <a:rPr lang="en-US" dirty="0"/>
              <a:t>Spanish version (8 items)</a:t>
            </a:r>
          </a:p>
          <a:p>
            <a:pPr lvl="8"/>
            <a:r>
              <a:rPr lang="en-US" dirty="0"/>
              <a:t>Basile, Hertz, Back, 2007</a:t>
            </a:r>
          </a:p>
          <a:p>
            <a:pPr marL="201168" lvl="1" indent="0" algn="ctr">
              <a:buNone/>
            </a:pPr>
            <a:r>
              <a:rPr lang="en-US" dirty="0">
                <a:hlinkClick r:id="rId2"/>
              </a:rPr>
              <a:t>https://www.cdc.gov/violenceprevention/pdf/ipv/ipvandsvscreening.pdf</a:t>
            </a:r>
            <a:endParaRPr lang="en-US" dirty="0"/>
          </a:p>
          <a:p>
            <a:pPr marL="201168"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58145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0CC087E-87D4-4172-ABEA-7BB3BF35326F}"/>
              </a:ext>
            </a:extLst>
          </p:cNvPr>
          <p:cNvGraphicFramePr>
            <a:graphicFrameLocks noGrp="1"/>
          </p:cNvGraphicFramePr>
          <p:nvPr>
            <p:ph idx="1"/>
            <p:extLst>
              <p:ext uri="{D42A27DB-BD31-4B8C-83A1-F6EECF244321}">
                <p14:modId xmlns:p14="http://schemas.microsoft.com/office/powerpoint/2010/main" val="3415785425"/>
              </p:ext>
            </p:extLst>
          </p:nvPr>
        </p:nvGraphicFramePr>
        <p:xfrm>
          <a:off x="680830" y="581440"/>
          <a:ext cx="9705561" cy="4813402"/>
        </p:xfrm>
        <a:graphic>
          <a:graphicData uri="http://schemas.openxmlformats.org/drawingml/2006/table">
            <a:tbl>
              <a:tblPr firstRow="1" bandRow="1">
                <a:tableStyleId>{5C22544A-7EE6-4342-B048-85BDC9FD1C3A}</a:tableStyleId>
              </a:tblPr>
              <a:tblGrid>
                <a:gridCol w="5073927">
                  <a:extLst>
                    <a:ext uri="{9D8B030D-6E8A-4147-A177-3AD203B41FA5}">
                      <a16:colId xmlns:a16="http://schemas.microsoft.com/office/drawing/2014/main" val="3976459990"/>
                    </a:ext>
                  </a:extLst>
                </a:gridCol>
                <a:gridCol w="1615108">
                  <a:extLst>
                    <a:ext uri="{9D8B030D-6E8A-4147-A177-3AD203B41FA5}">
                      <a16:colId xmlns:a16="http://schemas.microsoft.com/office/drawing/2014/main" val="1318698211"/>
                    </a:ext>
                  </a:extLst>
                </a:gridCol>
                <a:gridCol w="1675124">
                  <a:extLst>
                    <a:ext uri="{9D8B030D-6E8A-4147-A177-3AD203B41FA5}">
                      <a16:colId xmlns:a16="http://schemas.microsoft.com/office/drawing/2014/main" val="2966325828"/>
                    </a:ext>
                  </a:extLst>
                </a:gridCol>
                <a:gridCol w="1341402">
                  <a:extLst>
                    <a:ext uri="{9D8B030D-6E8A-4147-A177-3AD203B41FA5}">
                      <a16:colId xmlns:a16="http://schemas.microsoft.com/office/drawing/2014/main" val="3497963370"/>
                    </a:ext>
                  </a:extLst>
                </a:gridCol>
              </a:tblGrid>
              <a:tr h="420309">
                <a:tc>
                  <a:txBody>
                    <a:bodyPr/>
                    <a:lstStyle/>
                    <a:p>
                      <a:pPr algn="ctr"/>
                      <a:r>
                        <a:rPr lang="en-US" sz="1600" dirty="0"/>
                        <a:t>WAST Screening Questions</a:t>
                      </a:r>
                    </a:p>
                  </a:txBody>
                  <a:tcPr/>
                </a:tc>
                <a:tc>
                  <a:txBody>
                    <a:bodyPr/>
                    <a:lstStyle/>
                    <a:p>
                      <a:pPr algn="ctr"/>
                      <a:r>
                        <a:rPr lang="en-US" sz="1600" dirty="0"/>
                        <a:t>Option 1</a:t>
                      </a:r>
                    </a:p>
                  </a:txBody>
                  <a:tcPr/>
                </a:tc>
                <a:tc>
                  <a:txBody>
                    <a:bodyPr/>
                    <a:lstStyle/>
                    <a:p>
                      <a:pPr algn="ctr"/>
                      <a:r>
                        <a:rPr lang="en-US" sz="1600" dirty="0"/>
                        <a:t>Option 2</a:t>
                      </a:r>
                    </a:p>
                  </a:txBody>
                  <a:tcPr/>
                </a:tc>
                <a:tc>
                  <a:txBody>
                    <a:bodyPr/>
                    <a:lstStyle/>
                    <a:p>
                      <a:pPr algn="ctr"/>
                      <a:r>
                        <a:rPr lang="en-US" sz="1600" dirty="0"/>
                        <a:t>Option 3</a:t>
                      </a:r>
                    </a:p>
                  </a:txBody>
                  <a:tcPr/>
                </a:tc>
                <a:extLst>
                  <a:ext uri="{0D108BD9-81ED-4DB2-BD59-A6C34878D82A}">
                    <a16:rowId xmlns:a16="http://schemas.microsoft.com/office/drawing/2014/main" val="1073163748"/>
                  </a:ext>
                </a:extLst>
              </a:tr>
              <a:tr h="420309">
                <a:tc>
                  <a:txBody>
                    <a:bodyPr/>
                    <a:lstStyle/>
                    <a:p>
                      <a:r>
                        <a:rPr lang="en-US" sz="1600" dirty="0"/>
                        <a:t>In general, how would you describe your relationship?</a:t>
                      </a:r>
                    </a:p>
                  </a:txBody>
                  <a:tcPr/>
                </a:tc>
                <a:tc>
                  <a:txBody>
                    <a:bodyPr/>
                    <a:lstStyle/>
                    <a:p>
                      <a:pPr algn="ctr"/>
                      <a:r>
                        <a:rPr lang="en-US" sz="1600" dirty="0"/>
                        <a:t>A lot of tension</a:t>
                      </a:r>
                    </a:p>
                  </a:txBody>
                  <a:tcPr/>
                </a:tc>
                <a:tc>
                  <a:txBody>
                    <a:bodyPr/>
                    <a:lstStyle/>
                    <a:p>
                      <a:pPr algn="ctr"/>
                      <a:r>
                        <a:rPr lang="en-US" sz="1600" dirty="0"/>
                        <a:t>Some tension</a:t>
                      </a:r>
                    </a:p>
                  </a:txBody>
                  <a:tcPr/>
                </a:tc>
                <a:tc>
                  <a:txBody>
                    <a:bodyPr/>
                    <a:lstStyle/>
                    <a:p>
                      <a:pPr algn="ctr"/>
                      <a:r>
                        <a:rPr lang="en-US" sz="1600" dirty="0"/>
                        <a:t>No tension</a:t>
                      </a:r>
                    </a:p>
                  </a:txBody>
                  <a:tcPr/>
                </a:tc>
                <a:extLst>
                  <a:ext uri="{0D108BD9-81ED-4DB2-BD59-A6C34878D82A}">
                    <a16:rowId xmlns:a16="http://schemas.microsoft.com/office/drawing/2014/main" val="1334708505"/>
                  </a:ext>
                </a:extLst>
              </a:tr>
              <a:tr h="420309">
                <a:tc>
                  <a:txBody>
                    <a:bodyPr/>
                    <a:lstStyle/>
                    <a:p>
                      <a:r>
                        <a:rPr lang="en-US" sz="1600" dirty="0"/>
                        <a:t>Do you and your partner work out arguments with: </a:t>
                      </a:r>
                    </a:p>
                  </a:txBody>
                  <a:tcPr/>
                </a:tc>
                <a:tc>
                  <a:txBody>
                    <a:bodyPr/>
                    <a:lstStyle/>
                    <a:p>
                      <a:pPr algn="ctr"/>
                      <a:r>
                        <a:rPr lang="en-US" sz="1600" dirty="0"/>
                        <a:t>Great difficulty</a:t>
                      </a:r>
                    </a:p>
                  </a:txBody>
                  <a:tcPr/>
                </a:tc>
                <a:tc>
                  <a:txBody>
                    <a:bodyPr/>
                    <a:lstStyle/>
                    <a:p>
                      <a:pPr algn="ctr"/>
                      <a:r>
                        <a:rPr lang="en-US" sz="1600" dirty="0"/>
                        <a:t>Some difficulty</a:t>
                      </a:r>
                    </a:p>
                  </a:txBody>
                  <a:tcPr/>
                </a:tc>
                <a:tc>
                  <a:txBody>
                    <a:bodyPr/>
                    <a:lstStyle/>
                    <a:p>
                      <a:pPr algn="ctr"/>
                      <a:r>
                        <a:rPr lang="en-US" sz="1600" dirty="0"/>
                        <a:t>No difficulty</a:t>
                      </a:r>
                    </a:p>
                  </a:txBody>
                  <a:tcPr/>
                </a:tc>
                <a:extLst>
                  <a:ext uri="{0D108BD9-81ED-4DB2-BD59-A6C34878D82A}">
                    <a16:rowId xmlns:a16="http://schemas.microsoft.com/office/drawing/2014/main" val="1782296310"/>
                  </a:ext>
                </a:extLst>
              </a:tr>
              <a:tr h="420309">
                <a:tc>
                  <a:txBody>
                    <a:bodyPr/>
                    <a:lstStyle/>
                    <a:p>
                      <a:r>
                        <a:rPr lang="en-US" sz="1600" b="1" dirty="0">
                          <a:solidFill>
                            <a:schemeClr val="bg1"/>
                          </a:solidFill>
                        </a:rPr>
                        <a:t>WAST Post-Screening Survey</a:t>
                      </a:r>
                    </a:p>
                  </a:txBody>
                  <a:tcPr>
                    <a:solidFill>
                      <a:schemeClr val="accent1"/>
                    </a:solidFill>
                  </a:tcPr>
                </a:tc>
                <a:tc>
                  <a:txBody>
                    <a:bodyPr/>
                    <a:lstStyle/>
                    <a:p>
                      <a:pPr algn="ctr"/>
                      <a:endParaRPr lang="en-US" sz="1600" dirty="0"/>
                    </a:p>
                  </a:txBody>
                  <a:tcPr>
                    <a:solidFill>
                      <a:schemeClr val="accent1"/>
                    </a:solidFill>
                  </a:tcPr>
                </a:tc>
                <a:tc>
                  <a:txBody>
                    <a:bodyPr/>
                    <a:lstStyle/>
                    <a:p>
                      <a:pPr algn="ctr"/>
                      <a:endParaRPr lang="en-US" sz="1600" dirty="0"/>
                    </a:p>
                  </a:txBody>
                  <a:tcPr>
                    <a:solidFill>
                      <a:schemeClr val="accent1"/>
                    </a:solidFill>
                  </a:tcPr>
                </a:tc>
                <a:tc>
                  <a:txBody>
                    <a:bodyPr/>
                    <a:lstStyle/>
                    <a:p>
                      <a:pPr algn="ctr"/>
                      <a:endParaRPr lang="en-US" sz="1600" dirty="0"/>
                    </a:p>
                  </a:txBody>
                  <a:tcPr>
                    <a:solidFill>
                      <a:schemeClr val="accent1"/>
                    </a:solidFill>
                  </a:tcPr>
                </a:tc>
                <a:extLst>
                  <a:ext uri="{0D108BD9-81ED-4DB2-BD59-A6C34878D82A}">
                    <a16:rowId xmlns:a16="http://schemas.microsoft.com/office/drawing/2014/main" val="3684740567"/>
                  </a:ext>
                </a:extLst>
              </a:tr>
              <a:tr h="725465">
                <a:tc>
                  <a:txBody>
                    <a:bodyPr/>
                    <a:lstStyle/>
                    <a:p>
                      <a:r>
                        <a:rPr lang="en-US" sz="1600" dirty="0"/>
                        <a:t>Do arguments ever result in you feeling down or bad about yourself</a:t>
                      </a:r>
                    </a:p>
                  </a:txBody>
                  <a:tcPr/>
                </a:tc>
                <a:tc>
                  <a:txBody>
                    <a:bodyPr/>
                    <a:lstStyle/>
                    <a:p>
                      <a:pPr algn="ctr"/>
                      <a:r>
                        <a:rPr lang="en-US" sz="1600" dirty="0"/>
                        <a:t>Often</a:t>
                      </a:r>
                    </a:p>
                  </a:txBody>
                  <a:tcPr/>
                </a:tc>
                <a:tc>
                  <a:txBody>
                    <a:bodyPr/>
                    <a:lstStyle/>
                    <a:p>
                      <a:pPr algn="ctr"/>
                      <a:r>
                        <a:rPr lang="en-US" sz="1600" dirty="0"/>
                        <a:t>Sometimes</a:t>
                      </a:r>
                    </a:p>
                  </a:txBody>
                  <a:tcPr/>
                </a:tc>
                <a:tc>
                  <a:txBody>
                    <a:bodyPr/>
                    <a:lstStyle/>
                    <a:p>
                      <a:pPr algn="ctr"/>
                      <a:r>
                        <a:rPr lang="en-US" sz="1600" dirty="0"/>
                        <a:t>Never</a:t>
                      </a:r>
                    </a:p>
                  </a:txBody>
                  <a:tcPr/>
                </a:tc>
                <a:extLst>
                  <a:ext uri="{0D108BD9-81ED-4DB2-BD59-A6C34878D82A}">
                    <a16:rowId xmlns:a16="http://schemas.microsoft.com/office/drawing/2014/main" val="2277038183"/>
                  </a:ext>
                </a:extLst>
              </a:tr>
              <a:tr h="420309">
                <a:tc>
                  <a:txBody>
                    <a:bodyPr/>
                    <a:lstStyle/>
                    <a:p>
                      <a:r>
                        <a:rPr lang="en-US" sz="1600" dirty="0"/>
                        <a:t>Do arguments ever result in hitting, kicking, or pushing?</a:t>
                      </a:r>
                    </a:p>
                  </a:txBody>
                  <a:tcPr/>
                </a:tc>
                <a:tc>
                  <a:txBody>
                    <a:bodyPr/>
                    <a:lstStyle/>
                    <a:p>
                      <a:pPr algn="ctr"/>
                      <a:r>
                        <a:rPr lang="en-US" sz="1600" dirty="0"/>
                        <a:t>Often</a:t>
                      </a:r>
                    </a:p>
                  </a:txBody>
                  <a:tcPr/>
                </a:tc>
                <a:tc>
                  <a:txBody>
                    <a:bodyPr/>
                    <a:lstStyle/>
                    <a:p>
                      <a:pPr algn="ctr"/>
                      <a:r>
                        <a:rPr lang="en-US" sz="1600" dirty="0"/>
                        <a:t>Sometimes</a:t>
                      </a:r>
                    </a:p>
                  </a:txBody>
                  <a:tcPr/>
                </a:tc>
                <a:tc>
                  <a:txBody>
                    <a:bodyPr/>
                    <a:lstStyle/>
                    <a:p>
                      <a:pPr algn="ctr"/>
                      <a:r>
                        <a:rPr lang="en-US" sz="1600" dirty="0"/>
                        <a:t>Never</a:t>
                      </a:r>
                    </a:p>
                  </a:txBody>
                  <a:tcPr/>
                </a:tc>
                <a:extLst>
                  <a:ext uri="{0D108BD9-81ED-4DB2-BD59-A6C34878D82A}">
                    <a16:rowId xmlns:a16="http://schemas.microsoft.com/office/drawing/2014/main" val="213961102"/>
                  </a:ext>
                </a:extLst>
              </a:tr>
              <a:tr h="725465">
                <a:tc>
                  <a:txBody>
                    <a:bodyPr/>
                    <a:lstStyle/>
                    <a:p>
                      <a:r>
                        <a:rPr lang="en-US" sz="1600" dirty="0"/>
                        <a:t>Do you ever feel frightened by what your partner says or does? </a:t>
                      </a:r>
                    </a:p>
                  </a:txBody>
                  <a:tcPr/>
                </a:tc>
                <a:tc>
                  <a:txBody>
                    <a:bodyPr/>
                    <a:lstStyle/>
                    <a:p>
                      <a:pPr algn="ctr"/>
                      <a:r>
                        <a:rPr lang="en-US" sz="1600" dirty="0"/>
                        <a:t>Often</a:t>
                      </a:r>
                    </a:p>
                  </a:txBody>
                  <a:tcPr/>
                </a:tc>
                <a:tc>
                  <a:txBody>
                    <a:bodyPr/>
                    <a:lstStyle/>
                    <a:p>
                      <a:pPr algn="ctr"/>
                      <a:r>
                        <a:rPr lang="en-US" sz="1600" dirty="0"/>
                        <a:t>Sometimes</a:t>
                      </a:r>
                    </a:p>
                  </a:txBody>
                  <a:tcPr/>
                </a:tc>
                <a:tc>
                  <a:txBody>
                    <a:bodyPr/>
                    <a:lstStyle/>
                    <a:p>
                      <a:pPr algn="ctr"/>
                      <a:r>
                        <a:rPr lang="en-US" sz="1600" dirty="0"/>
                        <a:t>Never</a:t>
                      </a:r>
                    </a:p>
                  </a:txBody>
                  <a:tcPr/>
                </a:tc>
                <a:extLst>
                  <a:ext uri="{0D108BD9-81ED-4DB2-BD59-A6C34878D82A}">
                    <a16:rowId xmlns:a16="http://schemas.microsoft.com/office/drawing/2014/main" val="3188749759"/>
                  </a:ext>
                </a:extLst>
              </a:tr>
              <a:tr h="420309">
                <a:tc>
                  <a:txBody>
                    <a:bodyPr/>
                    <a:lstStyle/>
                    <a:p>
                      <a:r>
                        <a:rPr lang="en-US" sz="1600" dirty="0"/>
                        <a:t>Has your partner ever abused you physically? </a:t>
                      </a:r>
                    </a:p>
                  </a:txBody>
                  <a:tcPr/>
                </a:tc>
                <a:tc>
                  <a:txBody>
                    <a:bodyPr/>
                    <a:lstStyle/>
                    <a:p>
                      <a:pPr algn="ctr"/>
                      <a:r>
                        <a:rPr lang="en-US" sz="1600" dirty="0"/>
                        <a:t>Often</a:t>
                      </a:r>
                    </a:p>
                  </a:txBody>
                  <a:tcPr/>
                </a:tc>
                <a:tc>
                  <a:txBody>
                    <a:bodyPr/>
                    <a:lstStyle/>
                    <a:p>
                      <a:pPr algn="ctr"/>
                      <a:r>
                        <a:rPr lang="en-US" sz="1600" dirty="0"/>
                        <a:t>Sometimes</a:t>
                      </a:r>
                    </a:p>
                  </a:txBody>
                  <a:tcPr/>
                </a:tc>
                <a:tc>
                  <a:txBody>
                    <a:bodyPr/>
                    <a:lstStyle/>
                    <a:p>
                      <a:pPr algn="ctr"/>
                      <a:r>
                        <a:rPr lang="en-US" sz="1600" dirty="0"/>
                        <a:t>Never</a:t>
                      </a:r>
                    </a:p>
                  </a:txBody>
                  <a:tcPr/>
                </a:tc>
                <a:extLst>
                  <a:ext uri="{0D108BD9-81ED-4DB2-BD59-A6C34878D82A}">
                    <a16:rowId xmlns:a16="http://schemas.microsoft.com/office/drawing/2014/main" val="889273979"/>
                  </a:ext>
                </a:extLst>
              </a:tr>
              <a:tr h="420309">
                <a:tc>
                  <a:txBody>
                    <a:bodyPr/>
                    <a:lstStyle/>
                    <a:p>
                      <a:r>
                        <a:rPr lang="en-US" sz="1600" dirty="0"/>
                        <a:t>Has your partner ever abused you emotionally? </a:t>
                      </a:r>
                    </a:p>
                  </a:txBody>
                  <a:tcPr/>
                </a:tc>
                <a:tc>
                  <a:txBody>
                    <a:bodyPr/>
                    <a:lstStyle/>
                    <a:p>
                      <a:pPr algn="ctr"/>
                      <a:r>
                        <a:rPr lang="en-US" sz="1600" dirty="0"/>
                        <a:t>Often</a:t>
                      </a:r>
                    </a:p>
                  </a:txBody>
                  <a:tcPr/>
                </a:tc>
                <a:tc>
                  <a:txBody>
                    <a:bodyPr/>
                    <a:lstStyle/>
                    <a:p>
                      <a:pPr algn="ctr"/>
                      <a:r>
                        <a:rPr lang="en-US" sz="1600" dirty="0"/>
                        <a:t>Sometimes</a:t>
                      </a:r>
                    </a:p>
                  </a:txBody>
                  <a:tcPr/>
                </a:tc>
                <a:tc>
                  <a:txBody>
                    <a:bodyPr/>
                    <a:lstStyle/>
                    <a:p>
                      <a:pPr algn="ctr"/>
                      <a:r>
                        <a:rPr lang="en-US" sz="1600" dirty="0"/>
                        <a:t>Never</a:t>
                      </a:r>
                    </a:p>
                  </a:txBody>
                  <a:tcPr/>
                </a:tc>
                <a:extLst>
                  <a:ext uri="{0D108BD9-81ED-4DB2-BD59-A6C34878D82A}">
                    <a16:rowId xmlns:a16="http://schemas.microsoft.com/office/drawing/2014/main" val="4156402994"/>
                  </a:ext>
                </a:extLst>
              </a:tr>
              <a:tr h="420309">
                <a:tc>
                  <a:txBody>
                    <a:bodyPr/>
                    <a:lstStyle/>
                    <a:p>
                      <a:r>
                        <a:rPr lang="en-US" sz="1600" dirty="0"/>
                        <a:t>Has your partner ever abused you sexually?</a:t>
                      </a:r>
                    </a:p>
                  </a:txBody>
                  <a:tcPr/>
                </a:tc>
                <a:tc>
                  <a:txBody>
                    <a:bodyPr/>
                    <a:lstStyle/>
                    <a:p>
                      <a:pPr algn="ctr"/>
                      <a:r>
                        <a:rPr lang="en-US" sz="1600" dirty="0"/>
                        <a:t>Often</a:t>
                      </a:r>
                    </a:p>
                  </a:txBody>
                  <a:tcPr/>
                </a:tc>
                <a:tc>
                  <a:txBody>
                    <a:bodyPr/>
                    <a:lstStyle/>
                    <a:p>
                      <a:pPr algn="ctr"/>
                      <a:r>
                        <a:rPr lang="en-US" sz="1600" dirty="0"/>
                        <a:t>Sometimes</a:t>
                      </a:r>
                    </a:p>
                  </a:txBody>
                  <a:tcPr/>
                </a:tc>
                <a:tc>
                  <a:txBody>
                    <a:bodyPr/>
                    <a:lstStyle/>
                    <a:p>
                      <a:pPr algn="ctr"/>
                      <a:r>
                        <a:rPr lang="en-US" sz="1600" dirty="0"/>
                        <a:t>Never</a:t>
                      </a:r>
                    </a:p>
                  </a:txBody>
                  <a:tcPr/>
                </a:tc>
                <a:extLst>
                  <a:ext uri="{0D108BD9-81ED-4DB2-BD59-A6C34878D82A}">
                    <a16:rowId xmlns:a16="http://schemas.microsoft.com/office/drawing/2014/main" val="2136500511"/>
                  </a:ext>
                </a:extLst>
              </a:tr>
            </a:tbl>
          </a:graphicData>
        </a:graphic>
      </p:graphicFrame>
    </p:spTree>
    <p:extLst>
      <p:ext uri="{BB962C8B-B14F-4D97-AF65-F5344CB8AC3E}">
        <p14:creationId xmlns:p14="http://schemas.microsoft.com/office/powerpoint/2010/main" val="1223054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Assessing Immediate Risk of Violence</a:t>
            </a:r>
          </a:p>
        </p:txBody>
      </p:sp>
      <p:sp>
        <p:nvSpPr>
          <p:cNvPr id="5" name="Content Placeholder 4"/>
          <p:cNvSpPr>
            <a:spLocks noGrp="1"/>
          </p:cNvSpPr>
          <p:nvPr>
            <p:ph idx="1"/>
          </p:nvPr>
        </p:nvSpPr>
        <p:spPr/>
        <p:txBody>
          <a:bodyPr>
            <a:normAutofit lnSpcReduction="10000"/>
          </a:bodyPr>
          <a:lstStyle/>
          <a:p>
            <a:pPr>
              <a:buFont typeface="Arial" panose="020B0604020202020204" pitchFamily="34" charset="0"/>
              <a:buChar char="•"/>
            </a:pPr>
            <a:r>
              <a:rPr lang="en-US" sz="2400" dirty="0"/>
              <a:t>  Has the physical violence happened more often or gotten worse in the last 6 months?</a:t>
            </a:r>
          </a:p>
          <a:p>
            <a:pPr>
              <a:buFont typeface="Arial" panose="020B0604020202020204" pitchFamily="34" charset="0"/>
              <a:buChar char="•"/>
            </a:pPr>
            <a:r>
              <a:rPr lang="en-US" sz="2400" dirty="0"/>
              <a:t>  Has he/she ever used a weapon or threatened you with a weapon</a:t>
            </a:r>
          </a:p>
          <a:p>
            <a:pPr>
              <a:buFont typeface="Arial" panose="020B0604020202020204" pitchFamily="34" charset="0"/>
              <a:buChar char="•"/>
            </a:pPr>
            <a:r>
              <a:rPr lang="en-US" sz="2400" dirty="0"/>
              <a:t>  Has he/she ever tried to strangle you?</a:t>
            </a:r>
          </a:p>
          <a:p>
            <a:pPr>
              <a:buFont typeface="Arial" panose="020B0604020202020204" pitchFamily="34" charset="0"/>
              <a:buChar char="•"/>
            </a:pPr>
            <a:r>
              <a:rPr lang="en-US" sz="2400" dirty="0"/>
              <a:t>  Do you believe he/she could ever kill you?</a:t>
            </a:r>
          </a:p>
          <a:p>
            <a:pPr>
              <a:buFont typeface="Arial" panose="020B0604020202020204" pitchFamily="34" charset="0"/>
              <a:buChar char="•"/>
            </a:pPr>
            <a:r>
              <a:rPr lang="en-US" sz="2400" dirty="0"/>
              <a:t>  Has he/she ever beaten you when you were pregnant?</a:t>
            </a:r>
          </a:p>
          <a:p>
            <a:pPr>
              <a:buFont typeface="Arial" panose="020B0604020202020204" pitchFamily="34" charset="0"/>
              <a:buChar char="•"/>
            </a:pPr>
            <a:r>
              <a:rPr lang="en-US" sz="2400" dirty="0"/>
              <a:t>  Is he/she violently and constantly jealous of you?</a:t>
            </a:r>
          </a:p>
          <a:p>
            <a:pPr algn="ctr"/>
            <a:r>
              <a:rPr lang="en-US" sz="2400" b="1" dirty="0"/>
              <a:t>“Yes” answers to at least 3 of these questions</a:t>
            </a:r>
          </a:p>
          <a:p>
            <a:pPr algn="ctr"/>
            <a:r>
              <a:rPr lang="en-US" sz="2400" b="1" dirty="0"/>
              <a:t>may indicate immediate danger of violence</a:t>
            </a:r>
          </a:p>
        </p:txBody>
      </p:sp>
    </p:spTree>
    <p:extLst>
      <p:ext uri="{BB962C8B-B14F-4D97-AF65-F5344CB8AC3E}">
        <p14:creationId xmlns:p14="http://schemas.microsoft.com/office/powerpoint/2010/main" val="19121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4B6F-96D2-48D8-B67E-F772121485F3}"/>
              </a:ext>
            </a:extLst>
          </p:cNvPr>
          <p:cNvSpPr>
            <a:spLocks noGrp="1"/>
          </p:cNvSpPr>
          <p:nvPr>
            <p:ph type="title"/>
          </p:nvPr>
        </p:nvSpPr>
        <p:spPr/>
        <p:txBody>
          <a:bodyPr/>
          <a:lstStyle/>
          <a:p>
            <a:r>
              <a:rPr lang="en-US" dirty="0"/>
              <a:t>Safety Plans for IPV</a:t>
            </a:r>
          </a:p>
        </p:txBody>
      </p:sp>
      <p:sp>
        <p:nvSpPr>
          <p:cNvPr id="3" name="Text Placeholder 2">
            <a:extLst>
              <a:ext uri="{FF2B5EF4-FFF2-40B4-BE49-F238E27FC236}">
                <a16:creationId xmlns:a16="http://schemas.microsoft.com/office/drawing/2014/main" id="{A7A98ED5-F320-401F-AE88-C3E7E50BD5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090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72F-1FF2-4107-B56C-5CAD686EE76F}"/>
              </a:ext>
            </a:extLst>
          </p:cNvPr>
          <p:cNvSpPr>
            <a:spLocks noGrp="1"/>
          </p:cNvSpPr>
          <p:nvPr>
            <p:ph type="title"/>
          </p:nvPr>
        </p:nvSpPr>
        <p:spPr/>
        <p:txBody>
          <a:bodyPr/>
          <a:lstStyle/>
          <a:p>
            <a:r>
              <a:rPr lang="en-US" dirty="0"/>
              <a:t>Instructional Objectives</a:t>
            </a:r>
          </a:p>
        </p:txBody>
      </p:sp>
      <p:sp>
        <p:nvSpPr>
          <p:cNvPr id="3" name="Content Placeholder 2">
            <a:extLst>
              <a:ext uri="{FF2B5EF4-FFF2-40B4-BE49-F238E27FC236}">
                <a16:creationId xmlns:a16="http://schemas.microsoft.com/office/drawing/2014/main" id="{F5EF4DEE-399F-4DAB-9F95-FDDF6FF65BFE}"/>
              </a:ext>
            </a:extLst>
          </p:cNvPr>
          <p:cNvSpPr>
            <a:spLocks noGrp="1"/>
          </p:cNvSpPr>
          <p:nvPr>
            <p:ph idx="1"/>
          </p:nvPr>
        </p:nvSpPr>
        <p:spPr/>
        <p:txBody>
          <a:bodyPr/>
          <a:lstStyle/>
          <a:p>
            <a:r>
              <a:rPr lang="en-US" sz="1800" dirty="0">
                <a:solidFill>
                  <a:srgbClr val="222222"/>
                </a:solidFill>
                <a:effectLst/>
                <a:ea typeface="Calibri" panose="020F0502020204030204" pitchFamily="34" charset="0"/>
                <a:cs typeface="Times New Roman" panose="02020603050405020304" pitchFamily="18" charset="0"/>
              </a:rPr>
              <a:t>Objective 1: Recognize common signs and symptoms of intimate partner violence.</a:t>
            </a:r>
            <a:br>
              <a:rPr lang="en-US" sz="1800" dirty="0">
                <a:solidFill>
                  <a:srgbClr val="222222"/>
                </a:solidFill>
                <a:effectLst/>
                <a:ea typeface="Calibri" panose="020F0502020204030204" pitchFamily="34" charset="0"/>
                <a:cs typeface="Times New Roman" panose="02020603050405020304" pitchFamily="18" charset="0"/>
              </a:rPr>
            </a:br>
            <a:br>
              <a:rPr lang="en-US" sz="1800" dirty="0">
                <a:solidFill>
                  <a:srgbClr val="222222"/>
                </a:solidFill>
                <a:effectLst/>
                <a:ea typeface="Calibri" panose="020F0502020204030204" pitchFamily="34" charset="0"/>
                <a:cs typeface="Times New Roman" panose="02020603050405020304" pitchFamily="18" charset="0"/>
              </a:rPr>
            </a:br>
            <a:r>
              <a:rPr lang="en-US" sz="1800" dirty="0">
                <a:solidFill>
                  <a:srgbClr val="222222"/>
                </a:solidFill>
                <a:effectLst/>
                <a:ea typeface="Calibri" panose="020F0502020204030204" pitchFamily="34" charset="0"/>
                <a:cs typeface="Times New Roman" panose="02020603050405020304" pitchFamily="18" charset="0"/>
              </a:rPr>
              <a:t>Objective 2: Demonstrate non-judgmental communication skills when screening for IPV.</a:t>
            </a:r>
            <a:br>
              <a:rPr lang="en-US" sz="1800" dirty="0">
                <a:solidFill>
                  <a:srgbClr val="222222"/>
                </a:solidFill>
                <a:effectLst/>
                <a:ea typeface="Calibri" panose="020F0502020204030204" pitchFamily="34" charset="0"/>
                <a:cs typeface="Times New Roman" panose="02020603050405020304" pitchFamily="18" charset="0"/>
              </a:rPr>
            </a:br>
            <a:br>
              <a:rPr lang="en-US" sz="1800" dirty="0">
                <a:solidFill>
                  <a:srgbClr val="222222"/>
                </a:solidFill>
                <a:effectLst/>
                <a:ea typeface="Calibri" panose="020F0502020204030204" pitchFamily="34" charset="0"/>
                <a:cs typeface="Times New Roman" panose="02020603050405020304" pitchFamily="18" charset="0"/>
              </a:rPr>
            </a:br>
            <a:r>
              <a:rPr lang="en-US" sz="1800" dirty="0">
                <a:solidFill>
                  <a:srgbClr val="222222"/>
                </a:solidFill>
                <a:effectLst/>
                <a:ea typeface="Calibri" panose="020F0502020204030204" pitchFamily="34" charset="0"/>
                <a:cs typeface="Times New Roman" panose="02020603050405020304" pitchFamily="18" charset="0"/>
              </a:rPr>
              <a:t>Objective 3: Identify and utilize IPV resources that are available in their local community.</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7890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rved Right Arrow 12"/>
          <p:cNvSpPr/>
          <p:nvPr/>
        </p:nvSpPr>
        <p:spPr>
          <a:xfrm rot="10800000">
            <a:off x="7611088" y="2590801"/>
            <a:ext cx="2191975" cy="3364089"/>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5" name="Title 11"/>
          <p:cNvSpPr txBox="1">
            <a:spLocks/>
          </p:cNvSpPr>
          <p:nvPr/>
        </p:nvSpPr>
        <p:spPr>
          <a:xfrm>
            <a:off x="2362200" y="915338"/>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sp>
        <p:nvSpPr>
          <p:cNvPr id="9" name="Text Placeholder 9"/>
          <p:cNvSpPr txBox="1">
            <a:spLocks/>
          </p:cNvSpPr>
          <p:nvPr/>
        </p:nvSpPr>
        <p:spPr>
          <a:xfrm>
            <a:off x="2427252"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598188" y="915338"/>
            <a:ext cx="8001000" cy="830997"/>
          </a:xfrm>
          <a:prstGeom prst="rect">
            <a:avLst/>
          </a:prstGeom>
        </p:spPr>
        <p:txBody>
          <a:bodyPr wrap="square">
            <a:spAutoFit/>
          </a:bodyPr>
          <a:lstStyle/>
          <a:p>
            <a:pPr algn="ctr"/>
            <a:r>
              <a:rPr lang="en-US" sz="4800" dirty="0">
                <a:solidFill>
                  <a:schemeClr val="tx1">
                    <a:lumMod val="60000"/>
                    <a:lumOff val="40000"/>
                  </a:schemeClr>
                </a:solidFill>
                <a:latin typeface="+mj-lt"/>
              </a:rPr>
              <a:t>The Frequently Told Story:</a:t>
            </a:r>
          </a:p>
        </p:txBody>
      </p:sp>
      <p:sp>
        <p:nvSpPr>
          <p:cNvPr id="8" name="TextBox 7"/>
          <p:cNvSpPr txBox="1"/>
          <p:nvPr/>
        </p:nvSpPr>
        <p:spPr>
          <a:xfrm>
            <a:off x="2646726" y="2066287"/>
            <a:ext cx="5887675" cy="6247864"/>
          </a:xfrm>
          <a:prstGeom prst="rect">
            <a:avLst/>
          </a:prstGeom>
          <a:noFill/>
        </p:spPr>
        <p:txBody>
          <a:bodyPr wrap="square" rtlCol="0">
            <a:spAutoFit/>
          </a:bodyPr>
          <a:lstStyle/>
          <a:p>
            <a:r>
              <a:rPr lang="en-US" sz="2100" b="1" dirty="0"/>
              <a:t>Seduction and Charm</a:t>
            </a:r>
          </a:p>
          <a:p>
            <a:pPr marL="800100" lvl="1" indent="-342900">
              <a:buFont typeface="Arial" panose="020B0604020202020204" pitchFamily="34" charset="0"/>
              <a:buChar char="•"/>
            </a:pPr>
            <a:r>
              <a:rPr lang="en-US" sz="2100" dirty="0"/>
              <a:t>Interested in “me”, supportive, and loving…</a:t>
            </a:r>
          </a:p>
          <a:p>
            <a:pPr marL="800100" lvl="1" indent="-342900">
              <a:buFont typeface="Arial" panose="020B0604020202020204" pitchFamily="34" charset="0"/>
              <a:buChar char="•"/>
            </a:pPr>
            <a:r>
              <a:rPr lang="en-US" sz="2100" dirty="0"/>
              <a:t>Intimacy, the importance of “us”,                          </a:t>
            </a:r>
            <a:r>
              <a:rPr lang="en-US" sz="2100" i="1" dirty="0"/>
              <a:t>sacred</a:t>
            </a:r>
            <a:r>
              <a:rPr lang="en-US" sz="2100" dirty="0"/>
              <a:t> relationship…</a:t>
            </a:r>
          </a:p>
          <a:p>
            <a:pPr marL="800100" lvl="1" indent="-342900">
              <a:buFont typeface="Arial" panose="020B0604020202020204" pitchFamily="34" charset="0"/>
              <a:buChar char="•"/>
            </a:pPr>
            <a:endParaRPr lang="en-US" sz="1100" dirty="0"/>
          </a:p>
          <a:p>
            <a:r>
              <a:rPr lang="en-US" sz="2100" b="1" dirty="0"/>
              <a:t>Isolation </a:t>
            </a:r>
          </a:p>
          <a:p>
            <a:pPr marL="800100" lvl="1" indent="-342900">
              <a:buFont typeface="Arial" panose="020B0604020202020204" pitchFamily="34" charset="0"/>
              <a:buChar char="•"/>
            </a:pPr>
            <a:r>
              <a:rPr lang="en-US" sz="2100" dirty="0"/>
              <a:t>Move away from others</a:t>
            </a:r>
          </a:p>
          <a:p>
            <a:pPr marL="800100" lvl="1" indent="-342900">
              <a:buFont typeface="Arial" panose="020B0604020202020204" pitchFamily="34" charset="0"/>
              <a:buChar char="•"/>
            </a:pPr>
            <a:r>
              <a:rPr lang="en-US" sz="2100" dirty="0"/>
              <a:t>Less contact with family and friends</a:t>
            </a:r>
          </a:p>
          <a:p>
            <a:pPr marL="800100" lvl="1" indent="-342900">
              <a:buFont typeface="Arial" panose="020B0604020202020204" pitchFamily="34" charset="0"/>
              <a:buChar char="•"/>
            </a:pPr>
            <a:r>
              <a:rPr lang="en-US" sz="2100" dirty="0"/>
              <a:t>Limit access to finances or resources</a:t>
            </a:r>
          </a:p>
          <a:p>
            <a:endParaRPr lang="en-US" sz="1400" dirty="0"/>
          </a:p>
          <a:p>
            <a:r>
              <a:rPr lang="en-US" sz="2100" b="1" dirty="0"/>
              <a:t>Violence or the Threat of Violence </a:t>
            </a:r>
          </a:p>
          <a:p>
            <a:pPr marL="800100" lvl="1" indent="-342900">
              <a:buFont typeface="Arial" panose="020B0604020202020204" pitchFamily="34" charset="0"/>
              <a:buChar char="•"/>
            </a:pPr>
            <a:r>
              <a:rPr lang="en-US" sz="2100" dirty="0"/>
              <a:t>Availability of weapons</a:t>
            </a:r>
          </a:p>
          <a:p>
            <a:pPr marL="800100" lvl="1" indent="-342900">
              <a:buFont typeface="Arial" panose="020B0604020202020204" pitchFamily="34" charset="0"/>
              <a:buChar char="•"/>
            </a:pPr>
            <a:r>
              <a:rPr lang="en-US" sz="2100" dirty="0"/>
              <a:t>Physical or sexual assault</a:t>
            </a:r>
          </a:p>
          <a:p>
            <a:pPr lvl="1"/>
            <a:endParaRPr lang="en-US" sz="2100" dirty="0">
              <a:latin typeface="Avenir LT Std 35 Light" panose="020B0402020203020204" pitchFamily="34" charset="0"/>
            </a:endParaRPr>
          </a:p>
          <a:p>
            <a:pPr marL="342900" indent="-342900">
              <a:buFont typeface="Arial" panose="020B0604020202020204" pitchFamily="34" charset="0"/>
              <a:buChar char="•"/>
            </a:pPr>
            <a:endParaRPr lang="en-US" sz="2100" dirty="0">
              <a:latin typeface="Avenir LT Std 35 Light" panose="020B0402020203020204" pitchFamily="34" charset="0"/>
            </a:endParaRPr>
          </a:p>
          <a:p>
            <a:pPr marL="800100" lvl="1" indent="-342900">
              <a:buFont typeface="Arial" panose="020B0604020202020204" pitchFamily="34" charset="0"/>
              <a:buChar char="•"/>
            </a:pPr>
            <a:endParaRPr lang="en-US" sz="2100" dirty="0">
              <a:latin typeface="Avenir LT Std 35 Light" panose="020B0402020203020204" pitchFamily="34" charset="0"/>
            </a:endParaRPr>
          </a:p>
          <a:p>
            <a:pPr marL="800100" lvl="1" indent="-342900">
              <a:buFont typeface="Arial" panose="020B0604020202020204" pitchFamily="34" charset="0"/>
              <a:buChar char="•"/>
            </a:pPr>
            <a:endParaRPr lang="en-US" sz="2100" dirty="0">
              <a:latin typeface="Avenir LT Std 35 Light" panose="020B0402020203020204" pitchFamily="34" charset="0"/>
            </a:endParaRPr>
          </a:p>
          <a:p>
            <a:pPr marL="342900" indent="-342900">
              <a:buFont typeface="Arial" panose="020B0604020202020204" pitchFamily="34" charset="0"/>
              <a:buChar char="•"/>
            </a:pPr>
            <a:endParaRPr lang="en-US" sz="2100" dirty="0">
              <a:latin typeface="Avenir LT Std 35 Light" panose="020B0402020203020204" pitchFamily="34" charset="0"/>
            </a:endParaRPr>
          </a:p>
          <a:p>
            <a:r>
              <a:rPr lang="en-US" sz="2100" dirty="0">
                <a:latin typeface="Avenir LT Std 35 Light" panose="020B0402020203020204" pitchFamily="34" charset="0"/>
              </a:rPr>
              <a:t> </a:t>
            </a:r>
          </a:p>
          <a:p>
            <a:pPr marL="342900" indent="-342900">
              <a:buFont typeface="Arial" panose="020B0604020202020204" pitchFamily="34" charset="0"/>
              <a:buChar char="•"/>
            </a:pPr>
            <a:endParaRPr lang="en-US" sz="2100" dirty="0">
              <a:latin typeface="Avenir LT Std 35 Light" panose="020B0402020203020204" pitchFamily="34" charset="0"/>
            </a:endParaRPr>
          </a:p>
        </p:txBody>
      </p:sp>
      <p:sp>
        <p:nvSpPr>
          <p:cNvPr id="15" name="Down Arrow 14"/>
          <p:cNvSpPr/>
          <p:nvPr/>
        </p:nvSpPr>
        <p:spPr>
          <a:xfrm>
            <a:off x="2819400" y="2514600"/>
            <a:ext cx="304800" cy="8382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 name="Down Arrow 16"/>
          <p:cNvSpPr/>
          <p:nvPr/>
        </p:nvSpPr>
        <p:spPr>
          <a:xfrm>
            <a:off x="2819400" y="3962400"/>
            <a:ext cx="304800" cy="9906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86A9DFD4-1800-4D2E-AE03-CA69FBA62007}" type="slidenum">
              <a:rPr lang="en-US" smtClean="0"/>
              <a:t>40</a:t>
            </a:fld>
            <a:endParaRPr lang="en-US" dirty="0"/>
          </a:p>
        </p:txBody>
      </p:sp>
    </p:spTree>
    <p:extLst>
      <p:ext uri="{BB962C8B-B14F-4D97-AF65-F5344CB8AC3E}">
        <p14:creationId xmlns:p14="http://schemas.microsoft.com/office/powerpoint/2010/main" val="896524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362200" y="915338"/>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sp>
        <p:nvSpPr>
          <p:cNvPr id="9" name="Text Placeholder 9"/>
          <p:cNvSpPr txBox="1">
            <a:spLocks/>
          </p:cNvSpPr>
          <p:nvPr/>
        </p:nvSpPr>
        <p:spPr>
          <a:xfrm>
            <a:off x="2427252"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1113183" y="892726"/>
            <a:ext cx="8467402" cy="830997"/>
          </a:xfrm>
          <a:prstGeom prst="rect">
            <a:avLst/>
          </a:prstGeom>
        </p:spPr>
        <p:txBody>
          <a:bodyPr wrap="square">
            <a:spAutoFit/>
          </a:bodyPr>
          <a:lstStyle/>
          <a:p>
            <a:r>
              <a:rPr lang="en-US" sz="4800" dirty="0">
                <a:solidFill>
                  <a:schemeClr val="tx1">
                    <a:lumMod val="60000"/>
                    <a:lumOff val="40000"/>
                  </a:schemeClr>
                </a:solidFill>
                <a:latin typeface="+mj-lt"/>
                <a:cs typeface="Arial"/>
              </a:rPr>
              <a:t>“Why stay?”</a:t>
            </a:r>
            <a:endParaRPr lang="en-US" sz="4800" dirty="0">
              <a:solidFill>
                <a:schemeClr val="tx1">
                  <a:lumMod val="60000"/>
                  <a:lumOff val="40000"/>
                </a:schemeClr>
              </a:solidFill>
              <a:latin typeface="+mj-lt"/>
            </a:endParaRPr>
          </a:p>
        </p:txBody>
      </p:sp>
      <p:sp>
        <p:nvSpPr>
          <p:cNvPr id="10" name="Content Placeholder 1"/>
          <p:cNvSpPr txBox="1">
            <a:spLocks/>
          </p:cNvSpPr>
          <p:nvPr/>
        </p:nvSpPr>
        <p:spPr>
          <a:xfrm>
            <a:off x="1388166" y="1886610"/>
            <a:ext cx="7281025" cy="441811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0"/>
              </a:spcAft>
            </a:pPr>
            <a:r>
              <a:rPr lang="en-US" sz="2000" dirty="0">
                <a:ea typeface="ＭＳ Ｐゴシック" pitchFamily="-112" charset="-128"/>
                <a:cs typeface="Arial" panose="020B0604020202020204" pitchFamily="34" charset="0"/>
              </a:rPr>
              <a:t>Hope that things will get better. </a:t>
            </a:r>
          </a:p>
          <a:p>
            <a:pPr lvl="1">
              <a:spcBef>
                <a:spcPts val="0"/>
              </a:spcBef>
              <a:spcAft>
                <a:spcPts val="0"/>
              </a:spcAft>
              <a:buFont typeface="Wingdings" panose="05000000000000000000" pitchFamily="2" charset="2"/>
              <a:buChar char="Ø"/>
            </a:pPr>
            <a:r>
              <a:rPr lang="en-US" sz="1600" dirty="0">
                <a:solidFill>
                  <a:srgbClr val="A8AF27"/>
                </a:solidFill>
                <a:ea typeface="ＭＳ Ｐゴシック" pitchFamily="-112" charset="-128"/>
                <a:cs typeface="Arial" panose="020B0604020202020204" pitchFamily="34" charset="0"/>
              </a:rPr>
              <a:t>On average, victims deal with IPV 5-7x before leaving</a:t>
            </a:r>
          </a:p>
          <a:p>
            <a:pPr>
              <a:lnSpc>
                <a:spcPct val="120000"/>
              </a:lnSpc>
              <a:spcAft>
                <a:spcPts val="1800"/>
              </a:spcAft>
            </a:pPr>
            <a:r>
              <a:rPr lang="en-US" sz="2000" dirty="0">
                <a:ea typeface="ＭＳ Ｐゴシック" pitchFamily="-112" charset="-128"/>
                <a:cs typeface="Arial" panose="020B0604020202020204" pitchFamily="34" charset="0"/>
              </a:rPr>
              <a:t>Disappointing friends, family or community.</a:t>
            </a:r>
          </a:p>
          <a:p>
            <a:pPr>
              <a:lnSpc>
                <a:spcPct val="120000"/>
              </a:lnSpc>
              <a:spcAft>
                <a:spcPts val="1800"/>
              </a:spcAft>
            </a:pPr>
            <a:r>
              <a:rPr lang="en-US" sz="2000" dirty="0">
                <a:ea typeface="ＭＳ Ｐゴシック" pitchFamily="-112" charset="-128"/>
                <a:cs typeface="Arial" panose="020B0604020202020204" pitchFamily="34" charset="0"/>
              </a:rPr>
              <a:t>Lack of resources to care for self or child(ren).</a:t>
            </a:r>
          </a:p>
          <a:p>
            <a:pPr>
              <a:lnSpc>
                <a:spcPct val="120000"/>
              </a:lnSpc>
              <a:spcAft>
                <a:spcPts val="1800"/>
              </a:spcAft>
            </a:pPr>
            <a:r>
              <a:rPr lang="en-US" sz="2000" dirty="0">
                <a:ea typeface="ＭＳ Ｐゴシック" pitchFamily="-112" charset="-128"/>
                <a:cs typeface="Arial" panose="020B0604020202020204" pitchFamily="34" charset="0"/>
              </a:rPr>
              <a:t>Religious or cultural beliefs.</a:t>
            </a:r>
          </a:p>
          <a:p>
            <a:pPr>
              <a:lnSpc>
                <a:spcPct val="120000"/>
              </a:lnSpc>
              <a:spcAft>
                <a:spcPts val="1800"/>
              </a:spcAft>
            </a:pPr>
            <a:r>
              <a:rPr lang="en-US" sz="2000" dirty="0">
                <a:ea typeface="ＭＳ Ｐゴシック" pitchFamily="-112" charset="-128"/>
                <a:cs typeface="Arial" panose="020B0604020202020204" pitchFamily="34" charset="0"/>
              </a:rPr>
              <a:t>Immigration Status.</a:t>
            </a:r>
          </a:p>
          <a:p>
            <a:pPr>
              <a:lnSpc>
                <a:spcPct val="120000"/>
              </a:lnSpc>
              <a:spcAft>
                <a:spcPts val="1800"/>
              </a:spcAft>
            </a:pPr>
            <a:r>
              <a:rPr lang="en-US" sz="2000" dirty="0">
                <a:ea typeface="ＭＳ Ｐゴシック" pitchFamily="-112" charset="-128"/>
                <a:cs typeface="Arial" panose="020B0604020202020204" pitchFamily="34" charset="0"/>
              </a:rPr>
              <a:t>Belief that they can keep themselves and child(ren) safe.</a:t>
            </a:r>
          </a:p>
          <a:p>
            <a:pPr>
              <a:lnSpc>
                <a:spcPct val="120000"/>
              </a:lnSpc>
              <a:spcAft>
                <a:spcPts val="1800"/>
              </a:spcAft>
            </a:pPr>
            <a:r>
              <a:rPr lang="en-US" sz="2000" dirty="0">
                <a:ea typeface="ＭＳ Ｐゴシック" pitchFamily="-112" charset="-128"/>
                <a:cs typeface="Arial" panose="020B0604020202020204" pitchFamily="34" charset="0"/>
              </a:rPr>
              <a:t>Fear of being hurt or killed.</a:t>
            </a:r>
          </a:p>
        </p:txBody>
      </p:sp>
      <p:sp>
        <p:nvSpPr>
          <p:cNvPr id="2" name="Slide Number Placeholder 1"/>
          <p:cNvSpPr>
            <a:spLocks noGrp="1"/>
          </p:cNvSpPr>
          <p:nvPr>
            <p:ph type="sldNum" sz="quarter" idx="12"/>
          </p:nvPr>
        </p:nvSpPr>
        <p:spPr/>
        <p:txBody>
          <a:bodyPr/>
          <a:lstStyle/>
          <a:p>
            <a:fld id="{86A9DFD4-1800-4D2E-AE03-CA69FBA62007}" type="slidenum">
              <a:rPr lang="en-US" smtClean="0"/>
              <a:t>41</a:t>
            </a:fld>
            <a:endParaRPr lang="en-US" dirty="0"/>
          </a:p>
        </p:txBody>
      </p:sp>
    </p:spTree>
    <p:extLst>
      <p:ext uri="{BB962C8B-B14F-4D97-AF65-F5344CB8AC3E}">
        <p14:creationId xmlns:p14="http://schemas.microsoft.com/office/powerpoint/2010/main" val="4277924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BB97-0685-4F83-9818-2789433F147B}"/>
              </a:ext>
            </a:extLst>
          </p:cNvPr>
          <p:cNvSpPr>
            <a:spLocks noGrp="1"/>
          </p:cNvSpPr>
          <p:nvPr>
            <p:ph type="title"/>
          </p:nvPr>
        </p:nvSpPr>
        <p:spPr/>
        <p:txBody>
          <a:bodyPr/>
          <a:lstStyle/>
          <a:p>
            <a:r>
              <a:rPr lang="en-US" dirty="0"/>
              <a:t>It’s Easy to Say “Just Leave”</a:t>
            </a:r>
          </a:p>
        </p:txBody>
      </p:sp>
      <p:sp>
        <p:nvSpPr>
          <p:cNvPr id="3" name="Content Placeholder 2">
            <a:extLst>
              <a:ext uri="{FF2B5EF4-FFF2-40B4-BE49-F238E27FC236}">
                <a16:creationId xmlns:a16="http://schemas.microsoft.com/office/drawing/2014/main" id="{694C3516-0FE3-4254-928A-59E304167D2A}"/>
              </a:ext>
            </a:extLst>
          </p:cNvPr>
          <p:cNvSpPr>
            <a:spLocks noGrp="1"/>
          </p:cNvSpPr>
          <p:nvPr>
            <p:ph idx="1"/>
          </p:nvPr>
        </p:nvSpPr>
        <p:spPr/>
        <p:txBody>
          <a:bodyPr/>
          <a:lstStyle/>
          <a:p>
            <a:pPr marL="168910" indent="0">
              <a:lnSpc>
                <a:spcPct val="100000"/>
              </a:lnSpc>
              <a:spcBef>
                <a:spcPts val="0"/>
              </a:spcBef>
              <a:spcAft>
                <a:spcPts val="2600"/>
              </a:spcAft>
              <a:buClr>
                <a:srgbClr val="073763"/>
              </a:buClr>
              <a:buSzPts val="1600"/>
              <a:buNone/>
            </a:pPr>
            <a:r>
              <a:rPr lang="en-US" sz="2000" dirty="0">
                <a:solidFill>
                  <a:schemeClr val="tx1">
                    <a:lumMod val="75000"/>
                  </a:schemeClr>
                </a:solidFill>
              </a:rPr>
              <a:t>Despite the common belief that survivors of intimate partner violence (IPV) can exercise control over their circumstances, </a:t>
            </a:r>
            <a:r>
              <a:rPr lang="en-US" sz="2000" b="1" dirty="0">
                <a:solidFill>
                  <a:schemeClr val="tx1">
                    <a:lumMod val="75000"/>
                  </a:schemeClr>
                </a:solidFill>
              </a:rPr>
              <a:t>access to social and economic resources affects survivors' ability to attain safety</a:t>
            </a:r>
            <a:r>
              <a:rPr lang="en-US" sz="2000" dirty="0">
                <a:solidFill>
                  <a:schemeClr val="tx1">
                    <a:lumMod val="75000"/>
                  </a:schemeClr>
                </a:solidFill>
              </a:rPr>
              <a:t>.</a:t>
            </a:r>
            <a:endParaRPr lang="en-US" sz="2000" dirty="0">
              <a:solidFill>
                <a:schemeClr val="tx1">
                  <a:lumMod val="75000"/>
                </a:schemeClr>
              </a:solidFill>
              <a:cs typeface="Calibri" panose="020F0502020204030204"/>
            </a:endParaRPr>
          </a:p>
          <a:p>
            <a:pPr marL="168910" indent="0">
              <a:lnSpc>
                <a:spcPct val="100000"/>
              </a:lnSpc>
              <a:spcBef>
                <a:spcPts val="0"/>
              </a:spcBef>
              <a:spcAft>
                <a:spcPts val="2600"/>
              </a:spcAft>
              <a:buClr>
                <a:srgbClr val="073763"/>
              </a:buClr>
              <a:buSzPts val="1600"/>
              <a:buNone/>
            </a:pPr>
            <a:r>
              <a:rPr lang="en-US" sz="2000" dirty="0">
                <a:solidFill>
                  <a:schemeClr val="tx1">
                    <a:lumMod val="75000"/>
                  </a:schemeClr>
                </a:solidFill>
              </a:rPr>
              <a:t>There is also a tendency to focus on physical injury as the only impact of IPV, however,</a:t>
            </a:r>
            <a:r>
              <a:rPr lang="en-US" sz="2000" dirty="0">
                <a:solidFill>
                  <a:schemeClr val="tx1">
                    <a:lumMod val="75000"/>
                  </a:schemeClr>
                </a:solidFill>
                <a:cs typeface="Calibri" panose="020F0502020204030204"/>
              </a:rPr>
              <a:t> </a:t>
            </a:r>
            <a:r>
              <a:rPr lang="en-US" sz="2000" b="1" dirty="0">
                <a:solidFill>
                  <a:schemeClr val="tx1">
                    <a:lumMod val="75000"/>
                  </a:schemeClr>
                </a:solidFill>
              </a:rPr>
              <a:t>IPV also affects mental health and multiple other life domains.</a:t>
            </a:r>
          </a:p>
          <a:p>
            <a:pPr marL="168910" indent="0">
              <a:lnSpc>
                <a:spcPct val="100000"/>
              </a:lnSpc>
              <a:spcBef>
                <a:spcPts val="0"/>
              </a:spcBef>
              <a:spcAft>
                <a:spcPts val="2600"/>
              </a:spcAft>
              <a:buClr>
                <a:srgbClr val="073763"/>
              </a:buClr>
              <a:buSzPts val="1600"/>
              <a:buNone/>
            </a:pPr>
            <a:r>
              <a:rPr lang="en-US" sz="2000" dirty="0">
                <a:solidFill>
                  <a:schemeClr val="tx1">
                    <a:lumMod val="75000"/>
                  </a:schemeClr>
                </a:solidFill>
              </a:rPr>
              <a:t>Some groups are at higher risk, but </a:t>
            </a:r>
            <a:r>
              <a:rPr lang="en-US" sz="2000" b="1" dirty="0">
                <a:solidFill>
                  <a:schemeClr val="tx1">
                    <a:lumMod val="75000"/>
                  </a:schemeClr>
                </a:solidFill>
              </a:rPr>
              <a:t>IPV affects people of all backgrounds </a:t>
            </a:r>
            <a:r>
              <a:rPr lang="en-US" sz="2000" dirty="0">
                <a:solidFill>
                  <a:schemeClr val="tx1">
                    <a:lumMod val="75000"/>
                  </a:schemeClr>
                </a:solidFill>
              </a:rPr>
              <a:t>(genders, races, ethnicities, ages, sexual orientations, disability statuses, educational backgrounds, incomes, etc.).</a:t>
            </a:r>
            <a:endParaRPr lang="en-US" sz="2000" dirty="0">
              <a:solidFill>
                <a:schemeClr val="tx1">
                  <a:lumMod val="75000"/>
                </a:schemeClr>
              </a:solidFill>
              <a:cs typeface="Calibri" panose="020F0502020204030204"/>
            </a:endParaRPr>
          </a:p>
          <a:p>
            <a:endParaRPr lang="en-US" dirty="0"/>
          </a:p>
        </p:txBody>
      </p:sp>
    </p:spTree>
    <p:extLst>
      <p:ext uri="{BB962C8B-B14F-4D97-AF65-F5344CB8AC3E}">
        <p14:creationId xmlns:p14="http://schemas.microsoft.com/office/powerpoint/2010/main" val="1794790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DA1C-0859-4598-A4BB-E52BADAD27DB}"/>
              </a:ext>
            </a:extLst>
          </p:cNvPr>
          <p:cNvSpPr>
            <a:spLocks noGrp="1"/>
          </p:cNvSpPr>
          <p:nvPr>
            <p:ph type="title"/>
          </p:nvPr>
        </p:nvSpPr>
        <p:spPr/>
        <p:txBody>
          <a:bodyPr/>
          <a:lstStyle/>
          <a:p>
            <a:r>
              <a:rPr lang="en-US" dirty="0"/>
              <a:t>Significant Worries</a:t>
            </a:r>
          </a:p>
        </p:txBody>
      </p:sp>
      <p:sp>
        <p:nvSpPr>
          <p:cNvPr id="3" name="Content Placeholder 2">
            <a:extLst>
              <a:ext uri="{FF2B5EF4-FFF2-40B4-BE49-F238E27FC236}">
                <a16:creationId xmlns:a16="http://schemas.microsoft.com/office/drawing/2014/main" id="{D126CB1A-71AE-4D34-A6FA-FD2B3B0F0EEF}"/>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2200" kern="0" dirty="0">
                <a:solidFill>
                  <a:schemeClr val="tx1">
                    <a:lumMod val="75000"/>
                  </a:schemeClr>
                </a:solidFill>
                <a:cs typeface="Arial"/>
                <a:sym typeface="Arial"/>
              </a:rPr>
              <a:t>Housing, utilities, debt, vehicles, insurance, and school tuition/daycare </a:t>
            </a:r>
            <a:r>
              <a:rPr lang="en-US" sz="2200" u="sng" kern="0" dirty="0">
                <a:solidFill>
                  <a:schemeClr val="tx1">
                    <a:lumMod val="75000"/>
                  </a:schemeClr>
                </a:solidFill>
                <a:cs typeface="Arial"/>
                <a:sym typeface="Arial"/>
              </a:rPr>
              <a:t>expenses</a:t>
            </a:r>
          </a:p>
          <a:p>
            <a:pPr marL="285750" indent="-285750">
              <a:buFont typeface="Arial" panose="020B0604020202020204" pitchFamily="34" charset="0"/>
              <a:buChar char="•"/>
            </a:pPr>
            <a:r>
              <a:rPr lang="en-US" sz="2200" kern="0" dirty="0">
                <a:solidFill>
                  <a:schemeClr val="tx1">
                    <a:lumMod val="75000"/>
                  </a:schemeClr>
                </a:solidFill>
                <a:cs typeface="Arial"/>
                <a:sym typeface="Arial"/>
              </a:rPr>
              <a:t>Household, medical/healthcare, technology, and childcare </a:t>
            </a:r>
            <a:r>
              <a:rPr lang="en-US" sz="2200" u="sng" kern="0" dirty="0">
                <a:solidFill>
                  <a:schemeClr val="tx1">
                    <a:lumMod val="75000"/>
                  </a:schemeClr>
                </a:solidFill>
                <a:cs typeface="Arial"/>
                <a:sym typeface="Arial"/>
              </a:rPr>
              <a:t>needs</a:t>
            </a:r>
          </a:p>
          <a:p>
            <a:pPr marL="285750" indent="-285750">
              <a:buFont typeface="Arial" panose="020B0604020202020204" pitchFamily="34" charset="0"/>
              <a:buChar char="•"/>
            </a:pPr>
            <a:r>
              <a:rPr lang="en-US" sz="2200" dirty="0">
                <a:solidFill>
                  <a:schemeClr val="tx1">
                    <a:lumMod val="75000"/>
                  </a:schemeClr>
                </a:solidFill>
              </a:rPr>
              <a:t>Fear of loosing the partner who at this point may be the only one providing for her and/or children</a:t>
            </a:r>
          </a:p>
          <a:p>
            <a:pPr marL="285750" indent="-285750">
              <a:buFont typeface="Arial" panose="020B0604020202020204" pitchFamily="34" charset="0"/>
              <a:buChar char="•"/>
            </a:pPr>
            <a:r>
              <a:rPr lang="en-US" sz="2200" dirty="0">
                <a:solidFill>
                  <a:schemeClr val="tx1">
                    <a:lumMod val="75000"/>
                  </a:schemeClr>
                </a:solidFill>
              </a:rPr>
              <a:t>Isolated without transportation</a:t>
            </a:r>
          </a:p>
          <a:p>
            <a:pPr marL="285750" indent="-285750">
              <a:buFont typeface="Arial" panose="020B0604020202020204" pitchFamily="34" charset="0"/>
              <a:buChar char="•"/>
            </a:pPr>
            <a:r>
              <a:rPr lang="en-US" sz="2200" dirty="0">
                <a:solidFill>
                  <a:schemeClr val="tx1">
                    <a:lumMod val="75000"/>
                  </a:schemeClr>
                </a:solidFill>
              </a:rPr>
              <a:t>Fear the partner will find out and retaliate </a:t>
            </a:r>
          </a:p>
          <a:p>
            <a:pPr marL="285750" indent="-285750">
              <a:buFont typeface="Arial" panose="020B0604020202020204" pitchFamily="34" charset="0"/>
              <a:buChar char="•"/>
            </a:pPr>
            <a:r>
              <a:rPr lang="en-US" sz="2200" dirty="0">
                <a:solidFill>
                  <a:schemeClr val="tx1">
                    <a:lumMod val="75000"/>
                  </a:schemeClr>
                </a:solidFill>
              </a:rPr>
              <a:t>Poor experiences in the past when the abuse has been divulged </a:t>
            </a:r>
          </a:p>
          <a:p>
            <a:pPr marL="285750" indent="-285750">
              <a:buFont typeface="Arial" panose="020B0604020202020204" pitchFamily="34" charset="0"/>
              <a:buChar char="•"/>
            </a:pPr>
            <a:r>
              <a:rPr lang="en-US" sz="2200" dirty="0">
                <a:solidFill>
                  <a:schemeClr val="tx1">
                    <a:lumMod val="75000"/>
                  </a:schemeClr>
                </a:solidFill>
              </a:rPr>
              <a:t>Embarrassed</a:t>
            </a:r>
          </a:p>
          <a:p>
            <a:pPr marL="285750" indent="-285750">
              <a:buFont typeface="Arial" panose="020B0604020202020204" pitchFamily="34" charset="0"/>
              <a:buChar char="•"/>
            </a:pPr>
            <a:r>
              <a:rPr lang="en-US" sz="2200" dirty="0">
                <a:solidFill>
                  <a:schemeClr val="tx1">
                    <a:lumMod val="75000"/>
                  </a:schemeClr>
                </a:solidFill>
              </a:rPr>
              <a:t>Fear of being deported</a:t>
            </a:r>
          </a:p>
          <a:p>
            <a:pPr marL="285750" indent="-285750">
              <a:buFont typeface="Arial" panose="020B0604020202020204" pitchFamily="34" charset="0"/>
              <a:buChar char="•"/>
            </a:pPr>
            <a:r>
              <a:rPr lang="en-US" sz="2200" dirty="0">
                <a:solidFill>
                  <a:schemeClr val="tx1">
                    <a:lumMod val="75000"/>
                  </a:schemeClr>
                </a:solidFill>
              </a:rPr>
              <a:t>Having grown up with a culture of family violence and not recognizing it as wrong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0242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nald Clark Plan B: Maslow (1908 - 1970) Hierarchy of needs. 5 or 7  levels? Useful or useless?">
            <a:extLst>
              <a:ext uri="{FF2B5EF4-FFF2-40B4-BE49-F238E27FC236}">
                <a16:creationId xmlns:a16="http://schemas.microsoft.com/office/drawing/2014/main" id="{62CE3F04-30F1-42F1-949C-7B5A9A61C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932" y="1836296"/>
            <a:ext cx="5207520" cy="4388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0A70C9-35FC-42C7-915F-EC956D868ADD}"/>
              </a:ext>
            </a:extLst>
          </p:cNvPr>
          <p:cNvSpPr>
            <a:spLocks noGrp="1"/>
          </p:cNvSpPr>
          <p:nvPr>
            <p:ph type="title"/>
          </p:nvPr>
        </p:nvSpPr>
        <p:spPr/>
        <p:txBody>
          <a:bodyPr/>
          <a:lstStyle/>
          <a:p>
            <a:r>
              <a:rPr lang="en-US" dirty="0"/>
              <a:t>Maslow’s Hierarchy of Needs</a:t>
            </a:r>
          </a:p>
        </p:txBody>
      </p:sp>
    </p:spTree>
    <p:extLst>
      <p:ext uri="{BB962C8B-B14F-4D97-AF65-F5344CB8AC3E}">
        <p14:creationId xmlns:p14="http://schemas.microsoft.com/office/powerpoint/2010/main" val="1601058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E232-145C-42A3-A6BF-0589626B356A}"/>
              </a:ext>
            </a:extLst>
          </p:cNvPr>
          <p:cNvSpPr>
            <a:spLocks noGrp="1"/>
          </p:cNvSpPr>
          <p:nvPr>
            <p:ph type="title"/>
          </p:nvPr>
        </p:nvSpPr>
        <p:spPr/>
        <p:txBody>
          <a:bodyPr/>
          <a:lstStyle/>
          <a:p>
            <a:r>
              <a:rPr lang="en-US" dirty="0"/>
              <a:t>Key Components</a:t>
            </a:r>
          </a:p>
        </p:txBody>
      </p:sp>
      <p:graphicFrame>
        <p:nvGraphicFramePr>
          <p:cNvPr id="4" name="Content Placeholder 3">
            <a:extLst>
              <a:ext uri="{FF2B5EF4-FFF2-40B4-BE49-F238E27FC236}">
                <a16:creationId xmlns:a16="http://schemas.microsoft.com/office/drawing/2014/main" id="{16EBBED6-8AAF-4580-99F4-84FBAAC12A2B}"/>
              </a:ext>
            </a:extLst>
          </p:cNvPr>
          <p:cNvGraphicFramePr>
            <a:graphicFrameLocks noGrp="1"/>
          </p:cNvGraphicFramePr>
          <p:nvPr>
            <p:ph idx="1"/>
            <p:extLst>
              <p:ext uri="{D42A27DB-BD31-4B8C-83A1-F6EECF244321}">
                <p14:modId xmlns:p14="http://schemas.microsoft.com/office/powerpoint/2010/main" val="296368201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679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with your patient (victim)</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Screen privately (alone) and assure confidentiality</a:t>
            </a:r>
          </a:p>
          <a:p>
            <a:pPr>
              <a:buFont typeface="Arial" panose="020B0604020202020204" pitchFamily="34" charset="0"/>
              <a:buChar char="•"/>
            </a:pPr>
            <a:r>
              <a:rPr lang="en-US" sz="2800" dirty="0"/>
              <a:t>  Talk in a manner that is understandable and that </a:t>
            </a:r>
            <a:r>
              <a:rPr lang="en-US" sz="2800" i="1" dirty="0"/>
              <a:t>you</a:t>
            </a:r>
            <a:r>
              <a:rPr lang="en-US" sz="2800" dirty="0"/>
              <a:t> are comfortable with</a:t>
            </a:r>
          </a:p>
          <a:p>
            <a:pPr>
              <a:buFont typeface="Arial" panose="020B0604020202020204" pitchFamily="34" charset="0"/>
              <a:buChar char="•"/>
            </a:pPr>
            <a:r>
              <a:rPr lang="en-US" sz="2800" dirty="0"/>
              <a:t>  Listen without interruption</a:t>
            </a:r>
          </a:p>
          <a:p>
            <a:pPr>
              <a:buFont typeface="Arial" panose="020B0604020202020204" pitchFamily="34" charset="0"/>
              <a:buChar char="•"/>
            </a:pPr>
            <a:r>
              <a:rPr lang="en-US" sz="2800" dirty="0"/>
              <a:t>  Provide a nonjudgmental and supportive environment</a:t>
            </a:r>
          </a:p>
        </p:txBody>
      </p:sp>
    </p:spTree>
    <p:extLst>
      <p:ext uri="{BB962C8B-B14F-4D97-AF65-F5344CB8AC3E}">
        <p14:creationId xmlns:p14="http://schemas.microsoft.com/office/powerpoint/2010/main" val="2494823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do not need to:</a:t>
            </a:r>
          </a:p>
        </p:txBody>
      </p:sp>
      <p:sp>
        <p:nvSpPr>
          <p:cNvPr id="3" name="Content Placeholder 2"/>
          <p:cNvSpPr>
            <a:spLocks noGrp="1"/>
          </p:cNvSpPr>
          <p:nvPr>
            <p:ph idx="1"/>
          </p:nvPr>
        </p:nvSpPr>
        <p:spPr/>
        <p:txBody>
          <a:bodyPr/>
          <a:lstStyle/>
          <a:p>
            <a:r>
              <a:rPr lang="en-US" sz="2400" dirty="0"/>
              <a:t>Solve the victim’s problems</a:t>
            </a:r>
          </a:p>
          <a:p>
            <a:r>
              <a:rPr lang="en-US" sz="2400" dirty="0"/>
              <a:t>Convince the victim to leave a violent relationship</a:t>
            </a:r>
          </a:p>
          <a:p>
            <a:r>
              <a:rPr lang="en-US" sz="2400" dirty="0"/>
              <a:t>Convince the victim to go to other services such as the police and the courts</a:t>
            </a:r>
          </a:p>
          <a:p>
            <a:r>
              <a:rPr lang="en-US" sz="2400" dirty="0"/>
              <a:t>Ask detailed questions that force the victim to relive painful events</a:t>
            </a:r>
          </a:p>
          <a:p>
            <a:r>
              <a:rPr lang="en-US" sz="2400" dirty="0"/>
              <a:t>Ask the victim to analyze what happened or why</a:t>
            </a:r>
          </a:p>
          <a:p>
            <a:r>
              <a:rPr lang="en-US" sz="2400" dirty="0"/>
              <a:t>Pressure the victim to tell you her feelings and reactions to an event</a:t>
            </a:r>
          </a:p>
          <a:p>
            <a:pPr algn="ctr"/>
            <a:r>
              <a:rPr lang="en-US" sz="2400" b="1" dirty="0"/>
              <a:t>These actions could cause more harm than good</a:t>
            </a:r>
          </a:p>
        </p:txBody>
      </p:sp>
    </p:spTree>
    <p:extLst>
      <p:ext uri="{BB962C8B-B14F-4D97-AF65-F5344CB8AC3E}">
        <p14:creationId xmlns:p14="http://schemas.microsoft.com/office/powerpoint/2010/main" val="3151864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a:t>
            </a:r>
          </a:p>
        </p:txBody>
      </p:sp>
      <p:sp>
        <p:nvSpPr>
          <p:cNvPr id="3" name="Content Placeholder 2"/>
          <p:cNvSpPr>
            <a:spLocks noGrp="1"/>
          </p:cNvSpPr>
          <p:nvPr>
            <p:ph idx="1"/>
          </p:nvPr>
        </p:nvSpPr>
        <p:spPr/>
        <p:txBody>
          <a:bodyPr/>
          <a:lstStyle/>
          <a:p>
            <a:r>
              <a:rPr lang="en-US" b="1" dirty="0"/>
              <a:t>E</a:t>
            </a:r>
            <a:r>
              <a:rPr lang="en-US" dirty="0"/>
              <a:t>mpathic listening</a:t>
            </a:r>
          </a:p>
          <a:p>
            <a:r>
              <a:rPr lang="en-US" b="1" dirty="0"/>
              <a:t>M</a:t>
            </a:r>
            <a:r>
              <a:rPr lang="en-US" dirty="0"/>
              <a:t>aking time to properly document findings</a:t>
            </a:r>
          </a:p>
          <a:p>
            <a:r>
              <a:rPr lang="en-US" b="1" dirty="0"/>
              <a:t>P</a:t>
            </a:r>
            <a:r>
              <a:rPr lang="en-US" dirty="0"/>
              <a:t>roviding information about IPV</a:t>
            </a:r>
          </a:p>
          <a:p>
            <a:r>
              <a:rPr lang="en-US" b="1" dirty="0"/>
              <a:t>O</a:t>
            </a:r>
            <a:r>
              <a:rPr lang="en-US" dirty="0"/>
              <a:t>ffering option and choices</a:t>
            </a:r>
          </a:p>
          <a:p>
            <a:r>
              <a:rPr lang="en-US" b="1" dirty="0"/>
              <a:t>W</a:t>
            </a:r>
            <a:r>
              <a:rPr lang="en-US" dirty="0"/>
              <a:t>orking with an abuse specialist</a:t>
            </a:r>
          </a:p>
          <a:p>
            <a:r>
              <a:rPr lang="en-US" b="1" dirty="0"/>
              <a:t>E</a:t>
            </a:r>
            <a:r>
              <a:rPr lang="en-US" dirty="0"/>
              <a:t>ncouraging planning for safety and support</a:t>
            </a:r>
          </a:p>
          <a:p>
            <a:r>
              <a:rPr lang="en-US" b="1" dirty="0"/>
              <a:t>R</a:t>
            </a:r>
            <a:r>
              <a:rPr lang="en-US" dirty="0"/>
              <a:t>eferring to local services</a:t>
            </a:r>
          </a:p>
        </p:txBody>
      </p:sp>
    </p:spTree>
    <p:extLst>
      <p:ext uri="{BB962C8B-B14F-4D97-AF65-F5344CB8AC3E}">
        <p14:creationId xmlns:p14="http://schemas.microsoft.com/office/powerpoint/2010/main" val="961945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   </a:t>
            </a:r>
            <a:r>
              <a:rPr lang="en-US" sz="2700" dirty="0"/>
              <a:t>  </a:t>
            </a:r>
            <a:br>
              <a:rPr lang="en-US" sz="2700" dirty="0"/>
            </a:br>
            <a:endParaRPr lang="en-US" sz="2700" dirty="0"/>
          </a:p>
        </p:txBody>
      </p:sp>
      <p:sp>
        <p:nvSpPr>
          <p:cNvPr id="3" name="Content Placeholder 2"/>
          <p:cNvSpPr>
            <a:spLocks noGrp="1"/>
          </p:cNvSpPr>
          <p:nvPr>
            <p:ph idx="1"/>
          </p:nvPr>
        </p:nvSpPr>
        <p:spPr/>
        <p:txBody>
          <a:bodyPr>
            <a:normAutofit/>
          </a:bodyPr>
          <a:lstStyle/>
          <a:p>
            <a:pPr marL="0" indent="0">
              <a:buNone/>
            </a:pPr>
            <a:r>
              <a:rPr lang="en-US" sz="2800" b="1" dirty="0"/>
              <a:t>L</a:t>
            </a:r>
            <a:r>
              <a:rPr lang="en-US" sz="2800" dirty="0"/>
              <a:t>isten</a:t>
            </a:r>
          </a:p>
          <a:p>
            <a:pPr marL="0" indent="0">
              <a:buNone/>
            </a:pPr>
            <a:r>
              <a:rPr lang="en-US" sz="2800" b="1" dirty="0"/>
              <a:t>I</a:t>
            </a:r>
            <a:r>
              <a:rPr lang="en-US" sz="2800" dirty="0"/>
              <a:t>nquire about needs and concerns</a:t>
            </a:r>
          </a:p>
          <a:p>
            <a:pPr marL="0" indent="0">
              <a:buNone/>
            </a:pPr>
            <a:r>
              <a:rPr lang="en-US" sz="2800" b="1" dirty="0"/>
              <a:t>V</a:t>
            </a:r>
            <a:r>
              <a:rPr lang="en-US" sz="2800" dirty="0"/>
              <a:t>alidate</a:t>
            </a:r>
          </a:p>
          <a:p>
            <a:pPr marL="0" indent="0">
              <a:buNone/>
            </a:pPr>
            <a:r>
              <a:rPr lang="en-US" sz="2800" b="1" dirty="0"/>
              <a:t>E</a:t>
            </a:r>
            <a:r>
              <a:rPr lang="en-US" sz="2800" dirty="0"/>
              <a:t>nhance safety</a:t>
            </a:r>
          </a:p>
          <a:p>
            <a:pPr marL="0" indent="0">
              <a:buNone/>
            </a:pPr>
            <a:r>
              <a:rPr lang="en-US" sz="2800" b="1" dirty="0"/>
              <a:t>S</a:t>
            </a:r>
            <a:r>
              <a:rPr lang="en-US" sz="2800" dirty="0"/>
              <a:t>upport</a:t>
            </a:r>
          </a:p>
          <a:p>
            <a:pPr lvl="1"/>
            <a:endParaRPr lang="en-US" dirty="0"/>
          </a:p>
        </p:txBody>
      </p:sp>
    </p:spTree>
    <p:extLst>
      <p:ext uri="{BB962C8B-B14F-4D97-AF65-F5344CB8AC3E}">
        <p14:creationId xmlns:p14="http://schemas.microsoft.com/office/powerpoint/2010/main" val="257899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2519-C014-4B61-95C1-B3DB3701EA1B}"/>
              </a:ext>
            </a:extLst>
          </p:cNvPr>
          <p:cNvSpPr>
            <a:spLocks noGrp="1"/>
          </p:cNvSpPr>
          <p:nvPr>
            <p:ph type="title"/>
          </p:nvPr>
        </p:nvSpPr>
        <p:spPr/>
        <p:txBody>
          <a:bodyPr/>
          <a:lstStyle/>
          <a:p>
            <a:r>
              <a:rPr lang="en-US" dirty="0">
                <a:solidFill>
                  <a:schemeClr val="accent5">
                    <a:lumMod val="75000"/>
                  </a:schemeClr>
                </a:solidFill>
              </a:rPr>
              <a:t>Disclaimer</a:t>
            </a:r>
          </a:p>
        </p:txBody>
      </p:sp>
      <p:pic>
        <p:nvPicPr>
          <p:cNvPr id="1026" name="Picture 2" descr="Tough Topic: Making Restaurants Safer – Safe Zone">
            <a:extLst>
              <a:ext uri="{FF2B5EF4-FFF2-40B4-BE49-F238E27FC236}">
                <a16:creationId xmlns:a16="http://schemas.microsoft.com/office/drawing/2014/main" id="{DC850F62-C472-4487-9C8E-109E463C6B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3353" y="2281859"/>
            <a:ext cx="4730947" cy="258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5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 Discussion</a:t>
            </a:r>
          </a:p>
        </p:txBody>
      </p:sp>
      <p:sp>
        <p:nvSpPr>
          <p:cNvPr id="3" name="Content Placeholder 2"/>
          <p:cNvSpPr>
            <a:spLocks noGrp="1"/>
          </p:cNvSpPr>
          <p:nvPr>
            <p:ph idx="1"/>
          </p:nvPr>
        </p:nvSpPr>
        <p:spPr/>
        <p:txBody>
          <a:bodyPr>
            <a:normAutofit fontScale="92500" lnSpcReduction="10000"/>
          </a:bodyPr>
          <a:lstStyle/>
          <a:p>
            <a:r>
              <a:rPr lang="en-US" dirty="0"/>
              <a:t>Safe place to go</a:t>
            </a:r>
          </a:p>
          <a:p>
            <a:pPr lvl="1"/>
            <a:r>
              <a:rPr lang="en-US" dirty="0"/>
              <a:t>If you need to leave your home in a hurry, where could you go?</a:t>
            </a:r>
          </a:p>
          <a:p>
            <a:r>
              <a:rPr lang="en-US" dirty="0"/>
              <a:t>Planning for children</a:t>
            </a:r>
          </a:p>
          <a:p>
            <a:pPr lvl="1"/>
            <a:r>
              <a:rPr lang="en-US" dirty="0"/>
              <a:t>Would you go alone or take your children with you?</a:t>
            </a:r>
          </a:p>
          <a:p>
            <a:r>
              <a:rPr lang="en-US" dirty="0"/>
              <a:t>Transport</a:t>
            </a:r>
          </a:p>
          <a:p>
            <a:pPr lvl="1"/>
            <a:r>
              <a:rPr lang="en-US" dirty="0"/>
              <a:t>How will you get there</a:t>
            </a:r>
          </a:p>
          <a:p>
            <a:r>
              <a:rPr lang="en-US" dirty="0"/>
              <a:t>Items to take with you</a:t>
            </a:r>
          </a:p>
          <a:p>
            <a:pPr lvl="1"/>
            <a:r>
              <a:rPr lang="en-US" dirty="0"/>
              <a:t>Important documents, immunization records, keys, money, clothes, essential items.  Do you have access to money if need to leave in an hurry?</a:t>
            </a:r>
          </a:p>
          <a:p>
            <a:r>
              <a:rPr lang="en-US" dirty="0"/>
              <a:t>Support of someone close by</a:t>
            </a:r>
          </a:p>
          <a:p>
            <a:pPr lvl="1"/>
            <a:r>
              <a:rPr lang="en-US" dirty="0"/>
              <a:t>Is there a neighbor you can tell about the violence who can call the police or come with assistance for you if they hear sounds of violence coming from your home?</a:t>
            </a:r>
          </a:p>
          <a:p>
            <a:pPr lvl="1"/>
            <a:endParaRPr lang="en-US" dirty="0"/>
          </a:p>
        </p:txBody>
      </p:sp>
    </p:spTree>
    <p:extLst>
      <p:ext uri="{BB962C8B-B14F-4D97-AF65-F5344CB8AC3E}">
        <p14:creationId xmlns:p14="http://schemas.microsoft.com/office/powerpoint/2010/main" val="964805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Tell what you want to document and ask permission to do so</a:t>
            </a:r>
          </a:p>
          <a:p>
            <a:pPr>
              <a:buFont typeface="Arial" panose="020B0604020202020204" pitchFamily="34" charset="0"/>
              <a:buChar char="•"/>
            </a:pPr>
            <a:r>
              <a:rPr lang="en-US" dirty="0"/>
              <a:t>  Use victim’s words, not yours when possible</a:t>
            </a:r>
          </a:p>
          <a:p>
            <a:pPr>
              <a:buFont typeface="Arial" panose="020B0604020202020204" pitchFamily="34" charset="0"/>
              <a:buChar char="•"/>
            </a:pPr>
            <a:r>
              <a:rPr lang="en-US" dirty="0"/>
              <a:t>  If you take pictures, include pt.’s name, location of injury and name of photographer</a:t>
            </a:r>
          </a:p>
          <a:p>
            <a:pPr>
              <a:buFont typeface="Arial" panose="020B0604020202020204" pitchFamily="34" charset="0"/>
              <a:buChar char="•"/>
            </a:pPr>
            <a:r>
              <a:rPr lang="en-US" dirty="0"/>
              <a:t>  Enter in the EMR any health complaints, signs, symptoms</a:t>
            </a:r>
          </a:p>
          <a:p>
            <a:pPr>
              <a:buFont typeface="Arial" panose="020B0604020202020204" pitchFamily="34" charset="0"/>
              <a:buChar char="•"/>
            </a:pPr>
            <a:r>
              <a:rPr lang="en-US" dirty="0"/>
              <a:t>  Measure and describe injuries</a:t>
            </a:r>
          </a:p>
          <a:p>
            <a:pPr>
              <a:buFont typeface="Arial" panose="020B0604020202020204" pitchFamily="34" charset="0"/>
              <a:buChar char="•"/>
            </a:pPr>
            <a:r>
              <a:rPr lang="en-US" dirty="0"/>
              <a:t>  Don’t document heat of the moment statements such as “I swear I’ll kill him”</a:t>
            </a:r>
          </a:p>
        </p:txBody>
      </p:sp>
    </p:spTree>
    <p:extLst>
      <p:ext uri="{BB962C8B-B14F-4D97-AF65-F5344CB8AC3E}">
        <p14:creationId xmlns:p14="http://schemas.microsoft.com/office/powerpoint/2010/main" val="1393001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AEDE-00A1-4A84-B357-D48F2775F5D8}"/>
              </a:ext>
            </a:extLst>
          </p:cNvPr>
          <p:cNvSpPr>
            <a:spLocks noGrp="1"/>
          </p:cNvSpPr>
          <p:nvPr>
            <p:ph type="title"/>
          </p:nvPr>
        </p:nvSpPr>
        <p:spPr/>
        <p:txBody>
          <a:bodyPr/>
          <a:lstStyle/>
          <a:p>
            <a:r>
              <a:rPr lang="en-US" dirty="0"/>
              <a:t>Back to Our Case Study</a:t>
            </a:r>
          </a:p>
        </p:txBody>
      </p:sp>
      <p:sp>
        <p:nvSpPr>
          <p:cNvPr id="3" name="Text Placeholder 2">
            <a:extLst>
              <a:ext uri="{FF2B5EF4-FFF2-40B4-BE49-F238E27FC236}">
                <a16:creationId xmlns:a16="http://schemas.microsoft.com/office/drawing/2014/main" id="{C8F7CE09-5300-4A93-BADF-A7CB941D7CD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1050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FD95-C6E1-43B6-8CC8-44108C427837}"/>
              </a:ext>
            </a:extLst>
          </p:cNvPr>
          <p:cNvSpPr>
            <a:spLocks noGrp="1"/>
          </p:cNvSpPr>
          <p:nvPr>
            <p:ph type="title"/>
          </p:nvPr>
        </p:nvSpPr>
        <p:spPr/>
        <p:txBody>
          <a:bodyPr/>
          <a:lstStyle/>
          <a:p>
            <a:r>
              <a:rPr lang="en-US" dirty="0"/>
              <a:t>The Life of Joy</a:t>
            </a:r>
          </a:p>
        </p:txBody>
      </p:sp>
      <p:sp>
        <p:nvSpPr>
          <p:cNvPr id="3" name="Content Placeholder 2">
            <a:extLst>
              <a:ext uri="{FF2B5EF4-FFF2-40B4-BE49-F238E27FC236}">
                <a16:creationId xmlns:a16="http://schemas.microsoft.com/office/drawing/2014/main" id="{45E816CA-3DA6-40D4-B898-62C1FF937F0A}"/>
              </a:ext>
            </a:extLst>
          </p:cNvPr>
          <p:cNvSpPr>
            <a:spLocks noGrp="1"/>
          </p:cNvSpPr>
          <p:nvPr>
            <p:ph idx="1"/>
          </p:nvPr>
        </p:nvSpPr>
        <p:spPr/>
        <p:txBody>
          <a:bodyPr/>
          <a:lstStyle/>
          <a:p>
            <a:pPr>
              <a:buFont typeface="Arial" panose="020B0604020202020204" pitchFamily="34" charset="0"/>
              <a:buChar char="•"/>
            </a:pPr>
            <a:r>
              <a:rPr lang="en-US" dirty="0"/>
              <a:t>  Her husband claims he is ready to start a family</a:t>
            </a:r>
          </a:p>
          <a:p>
            <a:pPr>
              <a:buFont typeface="Arial" panose="020B0604020202020204" pitchFamily="34" charset="0"/>
              <a:buChar char="•"/>
            </a:pPr>
            <a:r>
              <a:rPr lang="en-US" dirty="0"/>
              <a:t>  She expresses uncertainty</a:t>
            </a:r>
          </a:p>
          <a:p>
            <a:pPr>
              <a:buFont typeface="Arial" panose="020B0604020202020204" pitchFamily="34" charset="0"/>
              <a:buChar char="•"/>
            </a:pPr>
            <a:r>
              <a:rPr lang="en-US" dirty="0"/>
              <a:t>   One day, she can’t find her birth control pills and she assumes she misplaced them</a:t>
            </a:r>
          </a:p>
          <a:p>
            <a:pPr>
              <a:buFont typeface="Arial" panose="020B0604020202020204" pitchFamily="34" charset="0"/>
              <a:buChar char="•"/>
            </a:pPr>
            <a:r>
              <a:rPr lang="en-US" dirty="0"/>
              <a:t>  One day, she tries to reach him at work and finds out that he isn’t there</a:t>
            </a:r>
          </a:p>
          <a:p>
            <a:pPr>
              <a:buFont typeface="Arial" panose="020B0604020202020204" pitchFamily="34" charset="0"/>
              <a:buChar char="•"/>
            </a:pPr>
            <a:r>
              <a:rPr lang="en-US" dirty="0"/>
              <a:t>  When he comes home, she confronts him and tells him that she is leaving</a:t>
            </a:r>
          </a:p>
          <a:p>
            <a:pPr>
              <a:buFont typeface="Arial" panose="020B0604020202020204" pitchFamily="34" charset="0"/>
              <a:buChar char="•"/>
            </a:pPr>
            <a:r>
              <a:rPr lang="en-US" dirty="0"/>
              <a:t>  He becomes violent, punching a hole in the wall</a:t>
            </a:r>
          </a:p>
          <a:p>
            <a:pPr marL="0" indent="0">
              <a:buNone/>
            </a:pPr>
            <a:endParaRPr lang="en-US" dirty="0"/>
          </a:p>
          <a:p>
            <a:pPr marL="0" indent="0" algn="ctr">
              <a:buNone/>
            </a:pPr>
            <a:r>
              <a:rPr lang="en-US" dirty="0"/>
              <a:t>Were there signs of IPV in this relationship?</a:t>
            </a:r>
          </a:p>
          <a:p>
            <a:pPr marL="0" indent="0" algn="ctr">
              <a:buNone/>
            </a:pPr>
            <a:r>
              <a:rPr lang="en-US" dirty="0"/>
              <a:t>Is she in immediate danger?</a:t>
            </a:r>
          </a:p>
        </p:txBody>
      </p:sp>
    </p:spTree>
    <p:extLst>
      <p:ext uri="{BB962C8B-B14F-4D97-AF65-F5344CB8AC3E}">
        <p14:creationId xmlns:p14="http://schemas.microsoft.com/office/powerpoint/2010/main" val="1096479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483D-5FA4-4784-8C9C-A826EB33B08D}"/>
              </a:ext>
            </a:extLst>
          </p:cNvPr>
          <p:cNvSpPr>
            <a:spLocks noGrp="1"/>
          </p:cNvSpPr>
          <p:nvPr>
            <p:ph type="title"/>
          </p:nvPr>
        </p:nvSpPr>
        <p:spPr/>
        <p:txBody>
          <a:bodyPr/>
          <a:lstStyle/>
          <a:p>
            <a:r>
              <a:rPr lang="en-US" dirty="0"/>
              <a:t>In Conclusion</a:t>
            </a:r>
          </a:p>
        </p:txBody>
      </p:sp>
      <p:sp>
        <p:nvSpPr>
          <p:cNvPr id="3" name="Text Placeholder 2">
            <a:extLst>
              <a:ext uri="{FF2B5EF4-FFF2-40B4-BE49-F238E27FC236}">
                <a16:creationId xmlns:a16="http://schemas.microsoft.com/office/drawing/2014/main" id="{73A91CCC-79E5-45E6-BAC8-AD5E0E8B2D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534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E374-2981-45AD-AB9D-1CD941E9E8CD}"/>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047121EB-C127-442E-AD7F-28190E60441D}"/>
              </a:ext>
            </a:extLst>
          </p:cNvPr>
          <p:cNvSpPr>
            <a:spLocks noGrp="1"/>
          </p:cNvSpPr>
          <p:nvPr>
            <p:ph idx="1"/>
          </p:nvPr>
        </p:nvSpPr>
        <p:spPr/>
        <p:txBody>
          <a:bodyPr>
            <a:normAutofit fontScale="92500" lnSpcReduction="10000"/>
          </a:bodyPr>
          <a:lstStyle/>
          <a:p>
            <a:pPr marL="168910" indent="0">
              <a:lnSpc>
                <a:spcPct val="150000"/>
              </a:lnSpc>
              <a:buClr>
                <a:srgbClr val="073763"/>
              </a:buClr>
              <a:buSzPts val="1600"/>
              <a:buNone/>
            </a:pPr>
            <a:r>
              <a:rPr lang="en-US" dirty="0">
                <a:solidFill>
                  <a:schemeClr val="tx1">
                    <a:lumMod val="75000"/>
                  </a:schemeClr>
                </a:solidFill>
              </a:rPr>
              <a:t>IPV survivors are more likely to experience:</a:t>
            </a:r>
          </a:p>
          <a:p>
            <a:pPr marL="1121395" lvl="1" indent="-342900">
              <a:lnSpc>
                <a:spcPct val="150000"/>
              </a:lnSpc>
              <a:buClr>
                <a:srgbClr val="073763"/>
              </a:buClr>
              <a:buSzPts val="1600"/>
              <a:buFont typeface="Arial" panose="020B0604020202020204" pitchFamily="34" charset="0"/>
              <a:buChar char="•"/>
            </a:pPr>
            <a:r>
              <a:rPr lang="en-US" sz="2000" dirty="0">
                <a:solidFill>
                  <a:schemeClr val="tx1">
                    <a:lumMod val="75000"/>
                  </a:schemeClr>
                </a:solidFill>
              </a:rPr>
              <a:t>Job loss, reduction in work hours, and the need to take leave</a:t>
            </a:r>
          </a:p>
          <a:p>
            <a:pPr marL="1121395" lvl="1" indent="-342900">
              <a:lnSpc>
                <a:spcPct val="150000"/>
              </a:lnSpc>
              <a:buClr>
                <a:srgbClr val="073763"/>
              </a:buClr>
              <a:buSzPts val="1600"/>
              <a:buFont typeface="Arial" panose="020B0604020202020204" pitchFamily="34" charset="0"/>
              <a:buChar char="•"/>
            </a:pPr>
            <a:r>
              <a:rPr lang="en-US" sz="2000" dirty="0">
                <a:solidFill>
                  <a:schemeClr val="tx1">
                    <a:lumMod val="75000"/>
                  </a:schemeClr>
                </a:solidFill>
              </a:rPr>
              <a:t>Concerns about housing stability, paying expenses, and meeting basic needs</a:t>
            </a:r>
          </a:p>
          <a:p>
            <a:pPr marL="1121395" lvl="1" indent="-342900">
              <a:lnSpc>
                <a:spcPct val="150000"/>
              </a:lnSpc>
              <a:buClr>
                <a:srgbClr val="073763"/>
              </a:buClr>
              <a:buSzPts val="1600"/>
              <a:buFont typeface="Arial" panose="020B0604020202020204" pitchFamily="34" charset="0"/>
              <a:buChar char="•"/>
            </a:pPr>
            <a:r>
              <a:rPr lang="en-US" sz="2000" dirty="0">
                <a:solidFill>
                  <a:schemeClr val="tx1">
                    <a:lumMod val="75000"/>
                  </a:schemeClr>
                </a:solidFill>
              </a:rPr>
              <a:t>Poor mental health AND face structural barriers to accessing needed healthcare</a:t>
            </a:r>
          </a:p>
          <a:p>
            <a:pPr marL="168910" indent="0">
              <a:lnSpc>
                <a:spcPct val="150000"/>
              </a:lnSpc>
              <a:buClr>
                <a:srgbClr val="073763"/>
              </a:buClr>
              <a:buSzPts val="1600"/>
              <a:buNone/>
            </a:pPr>
            <a:r>
              <a:rPr lang="en-US" dirty="0">
                <a:solidFill>
                  <a:schemeClr val="tx1">
                    <a:lumMod val="75000"/>
                  </a:schemeClr>
                </a:solidFill>
              </a:rPr>
              <a:t>Lack of social and economic resources and access to care both exacerbate the impacts of IPV and make survivors more vulnerable to further abuse </a:t>
            </a:r>
          </a:p>
          <a:p>
            <a:pPr marL="168910" indent="0">
              <a:lnSpc>
                <a:spcPct val="150000"/>
              </a:lnSpc>
              <a:buClr>
                <a:srgbClr val="073763"/>
              </a:buClr>
              <a:buSzPts val="1600"/>
              <a:buNone/>
            </a:pPr>
            <a:r>
              <a:rPr lang="en-US" dirty="0">
                <a:solidFill>
                  <a:schemeClr val="tx1">
                    <a:lumMod val="75000"/>
                  </a:schemeClr>
                </a:solidFill>
              </a:rPr>
              <a:t>Continuing digital outreach and service provision approaches may expand access to resources for survivors in the context of a pandemic and after; access to technology and broadband is critical</a:t>
            </a:r>
          </a:p>
          <a:p>
            <a:endParaRPr lang="en-US" dirty="0"/>
          </a:p>
        </p:txBody>
      </p:sp>
    </p:spTree>
    <p:extLst>
      <p:ext uri="{BB962C8B-B14F-4D97-AF65-F5344CB8AC3E}">
        <p14:creationId xmlns:p14="http://schemas.microsoft.com/office/powerpoint/2010/main" val="3406322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4188-96E4-476C-A303-D61266C9ED39}"/>
              </a:ext>
            </a:extLst>
          </p:cNvPr>
          <p:cNvSpPr>
            <a:spLocks noGrp="1"/>
          </p:cNvSpPr>
          <p:nvPr>
            <p:ph type="title"/>
          </p:nvPr>
        </p:nvSpPr>
        <p:spPr/>
        <p:txBody>
          <a:bodyPr/>
          <a:lstStyle/>
          <a:p>
            <a:r>
              <a:rPr lang="en-US" dirty="0"/>
              <a:t>Options for Mental Health Support</a:t>
            </a:r>
          </a:p>
        </p:txBody>
      </p:sp>
      <p:sp>
        <p:nvSpPr>
          <p:cNvPr id="3" name="Content Placeholder 2">
            <a:extLst>
              <a:ext uri="{FF2B5EF4-FFF2-40B4-BE49-F238E27FC236}">
                <a16:creationId xmlns:a16="http://schemas.microsoft.com/office/drawing/2014/main" id="{24290C50-A954-48C7-91B5-0B49061E4E3D}"/>
              </a:ext>
            </a:extLst>
          </p:cNvPr>
          <p:cNvSpPr>
            <a:spLocks noGrp="1"/>
          </p:cNvSpPr>
          <p:nvPr>
            <p:ph idx="1"/>
          </p:nvPr>
        </p:nvSpPr>
        <p:spPr/>
        <p:txBody>
          <a:bodyPr>
            <a:normAutofit/>
          </a:bodyPr>
          <a:lstStyle/>
          <a:p>
            <a:pPr marL="342900" indent="-342900" defTabSz="1219170">
              <a:buClr>
                <a:srgbClr val="000000"/>
              </a:buClr>
              <a:buFontTx/>
              <a:buAutoNum type="arabicPeriod"/>
              <a:defRPr/>
            </a:pPr>
            <a:r>
              <a:rPr lang="en-US" sz="2400" kern="0" dirty="0">
                <a:solidFill>
                  <a:schemeClr val="tx1">
                    <a:lumMod val="75000"/>
                  </a:schemeClr>
                </a:solidFill>
                <a:cs typeface="Arial"/>
                <a:sym typeface="Arial"/>
              </a:rPr>
              <a:t>Meeting in-person with a mental health professional for </a:t>
            </a:r>
            <a:r>
              <a:rPr lang="en-US" sz="2400" u="sng" kern="0" dirty="0">
                <a:solidFill>
                  <a:schemeClr val="tx1">
                    <a:lumMod val="75000"/>
                  </a:schemeClr>
                </a:solidFill>
                <a:cs typeface="Arial"/>
                <a:sym typeface="Arial"/>
              </a:rPr>
              <a:t>individual or group mental health therapy</a:t>
            </a:r>
            <a:endParaRPr lang="en-US" sz="2400" u="sng" kern="0" dirty="0">
              <a:solidFill>
                <a:schemeClr val="tx1">
                  <a:lumMod val="75000"/>
                </a:schemeClr>
              </a:solidFill>
              <a:cs typeface="Arial"/>
            </a:endParaRPr>
          </a:p>
          <a:p>
            <a:pPr marL="342900" indent="-342900" defTabSz="1219170">
              <a:buClr>
                <a:srgbClr val="000000"/>
              </a:buClr>
              <a:buFont typeface="+mj-lt"/>
              <a:buAutoNum type="arabicPeriod"/>
              <a:defRPr/>
            </a:pPr>
            <a:r>
              <a:rPr lang="en-US" sz="2400" kern="0" dirty="0">
                <a:solidFill>
                  <a:schemeClr val="tx1">
                    <a:lumMod val="75000"/>
                  </a:schemeClr>
                </a:solidFill>
                <a:cs typeface="Arial"/>
                <a:sym typeface="Arial"/>
              </a:rPr>
              <a:t>Talking to a mental health professional </a:t>
            </a:r>
            <a:r>
              <a:rPr lang="en-US" sz="2400" u="sng" kern="0" dirty="0">
                <a:solidFill>
                  <a:schemeClr val="tx1">
                    <a:lumMod val="75000"/>
                  </a:schemeClr>
                </a:solidFill>
                <a:cs typeface="Arial"/>
                <a:sym typeface="Arial"/>
              </a:rPr>
              <a:t>via video chat</a:t>
            </a:r>
            <a:endParaRPr lang="en-US" sz="2400" kern="0" dirty="0">
              <a:solidFill>
                <a:schemeClr val="tx1">
                  <a:lumMod val="75000"/>
                </a:schemeClr>
              </a:solidFill>
              <a:cs typeface="Arial"/>
            </a:endParaRPr>
          </a:p>
          <a:p>
            <a:pPr marL="342900" indent="-342900" defTabSz="1219170">
              <a:buClr>
                <a:srgbClr val="000000"/>
              </a:buClr>
              <a:buFont typeface="+mj-lt"/>
              <a:buAutoNum type="arabicPeriod"/>
              <a:defRPr/>
            </a:pPr>
            <a:r>
              <a:rPr lang="en-US" sz="2400" u="sng" kern="0" dirty="0">
                <a:solidFill>
                  <a:schemeClr val="tx1">
                    <a:lumMod val="75000"/>
                  </a:schemeClr>
                </a:solidFill>
                <a:cs typeface="Arial"/>
                <a:sym typeface="Arial"/>
              </a:rPr>
              <a:t>Using an app on a cell phone or tablet</a:t>
            </a:r>
            <a:r>
              <a:rPr lang="en-US" sz="2400" kern="0" dirty="0">
                <a:solidFill>
                  <a:schemeClr val="tx1">
                    <a:lumMod val="75000"/>
                  </a:schemeClr>
                </a:solidFill>
                <a:cs typeface="Arial"/>
                <a:sym typeface="Arial"/>
              </a:rPr>
              <a:t> to obtain mental health support</a:t>
            </a:r>
            <a:endParaRPr lang="en-US" sz="2400" kern="0" dirty="0">
              <a:solidFill>
                <a:schemeClr val="tx1">
                  <a:lumMod val="75000"/>
                </a:schemeClr>
              </a:solidFill>
              <a:cs typeface="Arial"/>
            </a:endParaRPr>
          </a:p>
          <a:p>
            <a:pPr marL="342900" indent="-342900" defTabSz="1219170">
              <a:buClr>
                <a:srgbClr val="000000"/>
              </a:buClr>
              <a:buFont typeface="+mj-lt"/>
              <a:buAutoNum type="arabicPeriod"/>
              <a:defRPr/>
            </a:pPr>
            <a:r>
              <a:rPr lang="en-US" sz="2400" kern="0" dirty="0">
                <a:solidFill>
                  <a:schemeClr val="tx1">
                    <a:lumMod val="75000"/>
                  </a:schemeClr>
                </a:solidFill>
                <a:cs typeface="Arial"/>
                <a:sym typeface="Arial"/>
              </a:rPr>
              <a:t>Talking to a mental health professional </a:t>
            </a:r>
            <a:r>
              <a:rPr lang="en-US" sz="2400" u="sng" kern="0" dirty="0">
                <a:solidFill>
                  <a:schemeClr val="tx1">
                    <a:lumMod val="75000"/>
                  </a:schemeClr>
                </a:solidFill>
                <a:cs typeface="Arial"/>
                <a:sym typeface="Arial"/>
              </a:rPr>
              <a:t>over the telephone</a:t>
            </a:r>
            <a:endParaRPr lang="en-US" sz="2400" kern="0" dirty="0">
              <a:solidFill>
                <a:schemeClr val="tx1">
                  <a:lumMod val="75000"/>
                </a:schemeClr>
              </a:solidFill>
              <a:cs typeface="Arial"/>
            </a:endParaRPr>
          </a:p>
          <a:p>
            <a:pPr marL="342900" indent="-342900" defTabSz="1219170">
              <a:buClr>
                <a:srgbClr val="000000"/>
              </a:buClr>
              <a:buFont typeface="+mj-lt"/>
              <a:buAutoNum type="arabicPeriod"/>
              <a:defRPr/>
            </a:pPr>
            <a:r>
              <a:rPr lang="en-US" sz="2400" u="sng" kern="0" dirty="0">
                <a:solidFill>
                  <a:schemeClr val="tx1">
                    <a:lumMod val="75000"/>
                  </a:schemeClr>
                </a:solidFill>
                <a:cs typeface="Arial"/>
                <a:sym typeface="Arial"/>
              </a:rPr>
              <a:t>Information </a:t>
            </a:r>
            <a:r>
              <a:rPr lang="en-US" sz="2400" kern="0" dirty="0">
                <a:solidFill>
                  <a:schemeClr val="tx1">
                    <a:lumMod val="75000"/>
                  </a:schemeClr>
                </a:solidFill>
                <a:cs typeface="Arial"/>
                <a:sym typeface="Arial"/>
              </a:rPr>
              <a:t>on seeing a therapist</a:t>
            </a:r>
            <a:endParaRPr lang="en-US" sz="2400" kern="0" dirty="0">
              <a:solidFill>
                <a:schemeClr val="tx1">
                  <a:lumMod val="75000"/>
                </a:schemeClr>
              </a:solidFill>
              <a:cs typeface="Arial"/>
            </a:endParaRPr>
          </a:p>
          <a:p>
            <a:pPr marL="342900" indent="-342900" defTabSz="1219170">
              <a:buClr>
                <a:srgbClr val="000000"/>
              </a:buClr>
              <a:buFont typeface="+mj-lt"/>
              <a:buAutoNum type="arabicPeriod"/>
              <a:defRPr/>
            </a:pPr>
            <a:r>
              <a:rPr lang="en-US" sz="2400" kern="0" dirty="0">
                <a:solidFill>
                  <a:schemeClr val="tx1">
                    <a:lumMod val="75000"/>
                  </a:schemeClr>
                </a:solidFill>
                <a:cs typeface="Arial"/>
                <a:sym typeface="Arial"/>
              </a:rPr>
              <a:t>Attending a support group </a:t>
            </a:r>
            <a:r>
              <a:rPr lang="en-US" sz="2400" u="sng" kern="0" dirty="0">
                <a:solidFill>
                  <a:schemeClr val="tx1">
                    <a:lumMod val="75000"/>
                  </a:schemeClr>
                </a:solidFill>
                <a:cs typeface="Arial"/>
                <a:sym typeface="Arial"/>
              </a:rPr>
              <a:t>via an on-line platform</a:t>
            </a:r>
            <a:endParaRPr lang="en-US" sz="2400" kern="0" dirty="0">
              <a:solidFill>
                <a:schemeClr val="tx1">
                  <a:lumMod val="75000"/>
                </a:schemeClr>
              </a:solidFill>
              <a:cs typeface="Arial"/>
            </a:endParaRPr>
          </a:p>
          <a:p>
            <a:endParaRPr lang="en-US" dirty="0"/>
          </a:p>
        </p:txBody>
      </p:sp>
    </p:spTree>
    <p:extLst>
      <p:ext uri="{BB962C8B-B14F-4D97-AF65-F5344CB8AC3E}">
        <p14:creationId xmlns:p14="http://schemas.microsoft.com/office/powerpoint/2010/main" val="79552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Validated Screening Tools</a:t>
            </a:r>
          </a:p>
        </p:txBody>
      </p:sp>
      <p:sp>
        <p:nvSpPr>
          <p:cNvPr id="5" name="Content Placeholder 4"/>
          <p:cNvSpPr>
            <a:spLocks noGrp="1"/>
          </p:cNvSpPr>
          <p:nvPr>
            <p:ph idx="1"/>
          </p:nvPr>
        </p:nvSpPr>
        <p:spPr/>
        <p:txBody>
          <a:bodyPr>
            <a:normAutofit/>
          </a:bodyPr>
          <a:lstStyle/>
          <a:p>
            <a:r>
              <a:rPr lang="en-US" dirty="0">
                <a:solidFill>
                  <a:schemeClr val="tx1">
                    <a:lumMod val="75000"/>
                  </a:schemeClr>
                </a:solidFill>
              </a:rPr>
              <a:t>Abuse Assessment Screen ACOG</a:t>
            </a:r>
          </a:p>
          <a:p>
            <a:pPr lvl="1"/>
            <a:r>
              <a:rPr lang="en-US" sz="2000" dirty="0">
                <a:hlinkClick r:id="rId2"/>
              </a:rPr>
              <a:t>https://www.acog.org/About-ACOG/ACOG-Departments/Women-with-Disabilities/Abuse-Assessment-Screen</a:t>
            </a:r>
            <a:endParaRPr lang="en-US" sz="2000" dirty="0"/>
          </a:p>
          <a:p>
            <a:r>
              <a:rPr lang="en-US" dirty="0">
                <a:solidFill>
                  <a:schemeClr val="tx1">
                    <a:lumMod val="75000"/>
                  </a:schemeClr>
                </a:solidFill>
              </a:rPr>
              <a:t>Danger Assessment Tool</a:t>
            </a:r>
          </a:p>
          <a:p>
            <a:pPr lvl="1"/>
            <a:r>
              <a:rPr lang="en-US" sz="2000" dirty="0">
                <a:hlinkClick r:id="rId3"/>
              </a:rPr>
              <a:t>https://wwwn.cdc.gov/wpvhc/Course.aspx/Supplemental/Unit6_8_Supp</a:t>
            </a:r>
            <a:endParaRPr lang="en-US" sz="2000" dirty="0"/>
          </a:p>
          <a:p>
            <a:r>
              <a:rPr lang="en-US" dirty="0">
                <a:solidFill>
                  <a:schemeClr val="tx1">
                    <a:lumMod val="75000"/>
                  </a:schemeClr>
                </a:solidFill>
              </a:rPr>
              <a:t>HITS</a:t>
            </a:r>
          </a:p>
          <a:p>
            <a:pPr lvl="1"/>
            <a:r>
              <a:rPr lang="en-US" sz="2000" dirty="0">
                <a:hlinkClick r:id="rId4"/>
              </a:rPr>
              <a:t>https://www.researchgate.net/profile/Kevin_Sherin/publication/13616105_HITS_A_short_domestic_violence_screening_tool_for_use_in_a_family_practice_setting/links/02e7e538a4f3a20d28000000.pdf</a:t>
            </a:r>
            <a:endParaRPr lang="en-US" sz="2000" dirty="0"/>
          </a:p>
          <a:p>
            <a:pPr lvl="1"/>
            <a:endParaRPr lang="en-US" dirty="0"/>
          </a:p>
        </p:txBody>
      </p:sp>
    </p:spTree>
    <p:extLst>
      <p:ext uri="{BB962C8B-B14F-4D97-AF65-F5344CB8AC3E}">
        <p14:creationId xmlns:p14="http://schemas.microsoft.com/office/powerpoint/2010/main" val="3124244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273B-29A7-43DE-A134-37DADE7527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B4885E2-4C77-4BE5-AE6A-6192FE5F632E}"/>
              </a:ext>
            </a:extLst>
          </p:cNvPr>
          <p:cNvSpPr>
            <a:spLocks noGrp="1"/>
          </p:cNvSpPr>
          <p:nvPr>
            <p:ph idx="1"/>
          </p:nvPr>
        </p:nvSpPr>
        <p:spPr/>
        <p:txBody>
          <a:bodyPr/>
          <a:lstStyle/>
          <a:p>
            <a:r>
              <a:rPr lang="en-US" dirty="0">
                <a:hlinkClick r:id="rId2"/>
              </a:rPr>
              <a:t>https://law.uq.edu.au/research/dv/using-law-leaving-domestic-violence/case-studies</a:t>
            </a:r>
            <a:endParaRPr lang="en-US" dirty="0"/>
          </a:p>
          <a:p>
            <a:r>
              <a:rPr lang="en-US" dirty="0">
                <a:hlinkClick r:id="rId3"/>
              </a:rPr>
              <a:t>https://www.cdc.gov/violenceprevention/pdf/ipv/ipvandsvscreening.pdf</a:t>
            </a:r>
            <a:endParaRPr lang="en-US" dirty="0"/>
          </a:p>
          <a:p>
            <a:r>
              <a:rPr lang="en-US" dirty="0">
                <a:hlinkClick r:id="rId4"/>
              </a:rPr>
              <a:t>https://www.ahrq.gov/ncepcr/tools/healthier-pregnancy/fact-sheets/partner-violence.html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9662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AEDE-00A1-4A84-B357-D48F2775F5D8}"/>
              </a:ext>
            </a:extLst>
          </p:cNvPr>
          <p:cNvSpPr>
            <a:spLocks noGrp="1"/>
          </p:cNvSpPr>
          <p:nvPr>
            <p:ph type="title"/>
          </p:nvPr>
        </p:nvSpPr>
        <p:spPr/>
        <p:txBody>
          <a:bodyPr/>
          <a:lstStyle/>
          <a:p>
            <a:r>
              <a:rPr lang="en-US" dirty="0"/>
              <a:t>A Case Study</a:t>
            </a:r>
          </a:p>
        </p:txBody>
      </p:sp>
      <p:sp>
        <p:nvSpPr>
          <p:cNvPr id="3" name="Text Placeholder 2">
            <a:extLst>
              <a:ext uri="{FF2B5EF4-FFF2-40B4-BE49-F238E27FC236}">
                <a16:creationId xmlns:a16="http://schemas.microsoft.com/office/drawing/2014/main" id="{C8F7CE09-5300-4A93-BADF-A7CB941D7CD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809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FD95-C6E1-43B6-8CC8-44108C427837}"/>
              </a:ext>
            </a:extLst>
          </p:cNvPr>
          <p:cNvSpPr>
            <a:spLocks noGrp="1"/>
          </p:cNvSpPr>
          <p:nvPr>
            <p:ph type="title"/>
          </p:nvPr>
        </p:nvSpPr>
        <p:spPr/>
        <p:txBody>
          <a:bodyPr/>
          <a:lstStyle/>
          <a:p>
            <a:r>
              <a:rPr lang="en-US" dirty="0"/>
              <a:t>The Life of Joy</a:t>
            </a:r>
          </a:p>
        </p:txBody>
      </p:sp>
      <p:sp>
        <p:nvSpPr>
          <p:cNvPr id="3" name="Content Placeholder 2">
            <a:extLst>
              <a:ext uri="{FF2B5EF4-FFF2-40B4-BE49-F238E27FC236}">
                <a16:creationId xmlns:a16="http://schemas.microsoft.com/office/drawing/2014/main" id="{45E816CA-3DA6-40D4-B898-62C1FF937F0A}"/>
              </a:ext>
            </a:extLst>
          </p:cNvPr>
          <p:cNvSpPr>
            <a:spLocks noGrp="1"/>
          </p:cNvSpPr>
          <p:nvPr>
            <p:ph idx="1"/>
          </p:nvPr>
        </p:nvSpPr>
        <p:spPr/>
        <p:txBody>
          <a:bodyPr/>
          <a:lstStyle/>
          <a:p>
            <a:pPr>
              <a:buFont typeface="Arial" panose="020B0604020202020204" pitchFamily="34" charset="0"/>
              <a:buChar char="•"/>
            </a:pPr>
            <a:r>
              <a:rPr lang="en-US" dirty="0"/>
              <a:t>  </a:t>
            </a:r>
            <a:r>
              <a:rPr lang="en-US" dirty="0">
                <a:solidFill>
                  <a:schemeClr val="tx1">
                    <a:lumMod val="75000"/>
                  </a:schemeClr>
                </a:solidFill>
              </a:rPr>
              <a:t>25 year old female</a:t>
            </a:r>
          </a:p>
          <a:p>
            <a:pPr>
              <a:buFont typeface="Arial" panose="020B0604020202020204" pitchFamily="34" charset="0"/>
              <a:buChar char="•"/>
            </a:pPr>
            <a:r>
              <a:rPr lang="en-US" dirty="0">
                <a:solidFill>
                  <a:schemeClr val="tx1">
                    <a:lumMod val="75000"/>
                  </a:schemeClr>
                </a:solidFill>
              </a:rPr>
              <a:t>  Met her husband 6 years ago, married 2 years ago</a:t>
            </a:r>
          </a:p>
          <a:p>
            <a:pPr>
              <a:buFont typeface="Arial" panose="020B0604020202020204" pitchFamily="34" charset="0"/>
              <a:buChar char="•"/>
            </a:pPr>
            <a:r>
              <a:rPr lang="en-US" dirty="0">
                <a:solidFill>
                  <a:schemeClr val="tx1">
                    <a:lumMod val="75000"/>
                  </a:schemeClr>
                </a:solidFill>
              </a:rPr>
              <a:t>  He calls her frequently throughout the day to “check in”</a:t>
            </a:r>
          </a:p>
          <a:p>
            <a:pPr>
              <a:buFont typeface="Arial" panose="020B0604020202020204" pitchFamily="34" charset="0"/>
              <a:buChar char="•"/>
            </a:pPr>
            <a:r>
              <a:rPr lang="en-US" dirty="0">
                <a:solidFill>
                  <a:schemeClr val="tx1">
                    <a:lumMod val="75000"/>
                  </a:schemeClr>
                </a:solidFill>
              </a:rPr>
              <a:t>  Sometimes gets upset when she doesn’t answer</a:t>
            </a:r>
          </a:p>
          <a:p>
            <a:pPr>
              <a:buFont typeface="Arial" panose="020B0604020202020204" pitchFamily="34" charset="0"/>
              <a:buChar char="•"/>
            </a:pPr>
            <a:r>
              <a:rPr lang="en-US" dirty="0">
                <a:solidFill>
                  <a:schemeClr val="tx1">
                    <a:lumMod val="75000"/>
                  </a:schemeClr>
                </a:solidFill>
              </a:rPr>
              <a:t>  One day, she notices her computer isn’t working correctly-repair place tells her it has spyware</a:t>
            </a:r>
          </a:p>
          <a:p>
            <a:pPr>
              <a:buFont typeface="Arial" panose="020B0604020202020204" pitchFamily="34" charset="0"/>
              <a:buChar char="•"/>
            </a:pPr>
            <a:r>
              <a:rPr lang="en-US" dirty="0">
                <a:solidFill>
                  <a:schemeClr val="tx1">
                    <a:lumMod val="75000"/>
                  </a:schemeClr>
                </a:solidFill>
              </a:rPr>
              <a:t>  A few months later, she notices money missing from her checking account, her husband tells her the bank made an error</a:t>
            </a:r>
          </a:p>
          <a:p>
            <a:pPr>
              <a:buFont typeface="Arial" panose="020B0604020202020204" pitchFamily="34" charset="0"/>
              <a:buChar char="•"/>
            </a:pPr>
            <a:r>
              <a:rPr lang="en-US" dirty="0">
                <a:solidFill>
                  <a:schemeClr val="tx1">
                    <a:lumMod val="75000"/>
                  </a:schemeClr>
                </a:solidFill>
              </a:rPr>
              <a:t>  She is invited to go out with friends, her husband requests that she stay home for “date night”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4361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F034-14F5-48CB-9D7F-85ABF35F5D4F}"/>
              </a:ext>
            </a:extLst>
          </p:cNvPr>
          <p:cNvSpPr>
            <a:spLocks noGrp="1"/>
          </p:cNvSpPr>
          <p:nvPr>
            <p:ph type="title"/>
          </p:nvPr>
        </p:nvSpPr>
        <p:spPr/>
        <p:txBody>
          <a:bodyPr/>
          <a:lstStyle/>
          <a:p>
            <a:r>
              <a:rPr lang="en-US" dirty="0"/>
              <a:t>Definition of IPV</a:t>
            </a:r>
          </a:p>
        </p:txBody>
      </p:sp>
      <p:sp>
        <p:nvSpPr>
          <p:cNvPr id="3" name="Text Placeholder 2">
            <a:extLst>
              <a:ext uri="{FF2B5EF4-FFF2-40B4-BE49-F238E27FC236}">
                <a16:creationId xmlns:a16="http://schemas.microsoft.com/office/drawing/2014/main" id="{25D92A52-A665-4178-A62E-343361EC1D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79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0C45-754B-4D80-9D7D-C7D03433C337}"/>
              </a:ext>
            </a:extLst>
          </p:cNvPr>
          <p:cNvSpPr>
            <a:spLocks noGrp="1"/>
          </p:cNvSpPr>
          <p:nvPr>
            <p:ph type="title"/>
          </p:nvPr>
        </p:nvSpPr>
        <p:spPr/>
        <p:txBody>
          <a:bodyPr/>
          <a:lstStyle/>
          <a:p>
            <a:r>
              <a:rPr lang="en-US" dirty="0"/>
              <a:t>Definition of IPV</a:t>
            </a:r>
          </a:p>
        </p:txBody>
      </p:sp>
      <p:sp>
        <p:nvSpPr>
          <p:cNvPr id="3" name="Content Placeholder 2">
            <a:extLst>
              <a:ext uri="{FF2B5EF4-FFF2-40B4-BE49-F238E27FC236}">
                <a16:creationId xmlns:a16="http://schemas.microsoft.com/office/drawing/2014/main" id="{121B9F17-5519-4F0F-ADFC-1D2CA81C54C1}"/>
              </a:ext>
            </a:extLst>
          </p:cNvPr>
          <p:cNvSpPr>
            <a:spLocks noGrp="1"/>
          </p:cNvSpPr>
          <p:nvPr>
            <p:ph idx="1"/>
          </p:nvPr>
        </p:nvSpPr>
        <p:spPr/>
        <p:txBody>
          <a:bodyPr>
            <a:normAutofit/>
          </a:bodyPr>
          <a:lstStyle/>
          <a:p>
            <a:r>
              <a:rPr lang="en-US" kern="0" dirty="0">
                <a:solidFill>
                  <a:schemeClr val="tx1">
                    <a:lumMod val="75000"/>
                  </a:schemeClr>
                </a:solidFill>
                <a:cs typeface="Arial"/>
              </a:rPr>
              <a:t>Refers to a pattern of behaviors that one person in an intimate partner relationship uses against the other person in the relationship to try to establish and maintain power and control.</a:t>
            </a:r>
          </a:p>
          <a:p>
            <a:r>
              <a:rPr lang="en-US" dirty="0">
                <a:solidFill>
                  <a:schemeClr val="tx1">
                    <a:lumMod val="75000"/>
                  </a:schemeClr>
                </a:solidFill>
              </a:rPr>
              <a:t>Involves current or previous:</a:t>
            </a:r>
          </a:p>
          <a:p>
            <a:pPr marL="578358" lvl="1" indent="-285750">
              <a:buFont typeface="Arial"/>
              <a:buChar char="•"/>
            </a:pPr>
            <a:r>
              <a:rPr lang="en-US" sz="2000" dirty="0">
                <a:solidFill>
                  <a:schemeClr val="tx1">
                    <a:lumMod val="75000"/>
                  </a:schemeClr>
                </a:solidFill>
              </a:rPr>
              <a:t>Spouses</a:t>
            </a:r>
            <a:endParaRPr lang="en-US" sz="2000" dirty="0">
              <a:solidFill>
                <a:schemeClr val="tx1">
                  <a:lumMod val="75000"/>
                </a:schemeClr>
              </a:solidFill>
              <a:cs typeface="Calibri"/>
            </a:endParaRPr>
          </a:p>
          <a:p>
            <a:pPr marL="578358" lvl="1" indent="-285750">
              <a:buFont typeface="Arial"/>
              <a:buChar char="•"/>
            </a:pPr>
            <a:r>
              <a:rPr lang="en-US" sz="2000" dirty="0">
                <a:solidFill>
                  <a:schemeClr val="tx1">
                    <a:lumMod val="75000"/>
                  </a:schemeClr>
                </a:solidFill>
                <a:cs typeface="Calibri"/>
              </a:rPr>
              <a:t>Romantic partners who live/lived together</a:t>
            </a:r>
          </a:p>
          <a:p>
            <a:pPr marL="578358" lvl="1" indent="-285750">
              <a:buFont typeface="Arial"/>
              <a:buChar char="•"/>
            </a:pPr>
            <a:r>
              <a:rPr lang="en-US" sz="2000" dirty="0">
                <a:solidFill>
                  <a:schemeClr val="tx1">
                    <a:lumMod val="75000"/>
                  </a:schemeClr>
                </a:solidFill>
                <a:cs typeface="Calibri"/>
              </a:rPr>
              <a:t>Fiancés/Fiancées</a:t>
            </a:r>
          </a:p>
          <a:p>
            <a:pPr marL="578358" lvl="1" indent="-285750">
              <a:buFont typeface="Arial"/>
              <a:buChar char="•"/>
            </a:pPr>
            <a:r>
              <a:rPr lang="en-US" sz="2000" dirty="0">
                <a:solidFill>
                  <a:schemeClr val="tx1">
                    <a:lumMod val="75000"/>
                  </a:schemeClr>
                </a:solidFill>
                <a:cs typeface="Calibri"/>
              </a:rPr>
              <a:t>Dating Partners</a:t>
            </a:r>
          </a:p>
          <a:p>
            <a:pPr marL="578358" lvl="1" indent="-285750">
              <a:buFont typeface="Arial"/>
              <a:buChar char="•"/>
            </a:pPr>
            <a:endParaRPr lang="en-US" sz="2000" dirty="0">
              <a:solidFill>
                <a:schemeClr val="tx1">
                  <a:lumMod val="75000"/>
                </a:schemeClr>
              </a:solidFill>
              <a:cs typeface="Calibri"/>
            </a:endParaRPr>
          </a:p>
          <a:p>
            <a:endParaRPr lang="en-US" sz="2000" kern="0" dirty="0">
              <a:solidFill>
                <a:schemeClr val="tx1"/>
              </a:solidFill>
              <a:latin typeface="Abadi Extra Light"/>
              <a:cs typeface="Arial"/>
            </a:endParaRPr>
          </a:p>
          <a:p>
            <a:endParaRPr lang="en-US" dirty="0"/>
          </a:p>
        </p:txBody>
      </p:sp>
    </p:spTree>
    <p:extLst>
      <p:ext uri="{BB962C8B-B14F-4D97-AF65-F5344CB8AC3E}">
        <p14:creationId xmlns:p14="http://schemas.microsoft.com/office/powerpoint/2010/main" val="3513972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14845df-42ba-490d-bdf5-607362fa78f9"/>
</p:tagLst>
</file>

<file path=ppt/theme/theme1.xml><?xml version="1.0" encoding="utf-8"?>
<a:theme xmlns:a="http://schemas.openxmlformats.org/drawingml/2006/main" name="Retrospect">
  <a:themeElements>
    <a:clrScheme name="Custom 2">
      <a:dk1>
        <a:srgbClr val="2C4251"/>
      </a:dk1>
      <a:lt1>
        <a:srgbClr val="FFFFFF"/>
      </a:lt1>
      <a:dk2>
        <a:srgbClr val="D16666"/>
      </a:dk2>
      <a:lt2>
        <a:srgbClr val="7B7B7B"/>
      </a:lt2>
      <a:accent1>
        <a:srgbClr val="B6C649"/>
      </a:accent1>
      <a:accent2>
        <a:srgbClr val="C1C1C1"/>
      </a:accent2>
      <a:accent3>
        <a:srgbClr val="A5A5A5"/>
      </a:accent3>
      <a:accent4>
        <a:srgbClr val="E3A3A3"/>
      </a:accent4>
      <a:accent5>
        <a:srgbClr val="9BB6C8"/>
      </a:accent5>
      <a:accent6>
        <a:srgbClr val="8D9A30"/>
      </a:accent6>
      <a:hlink>
        <a:srgbClr val="6991AD"/>
      </a:hlink>
      <a:folHlink>
        <a:srgbClr val="77232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326</TotalTime>
  <Words>2829</Words>
  <Application>Microsoft Office PowerPoint</Application>
  <PresentationFormat>Widescreen</PresentationFormat>
  <Paragraphs>451</Paragraphs>
  <Slides>58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Abadi Extra Light</vt:lpstr>
      <vt:lpstr>Arial</vt:lpstr>
      <vt:lpstr>Avenir LT Std 35 Light</vt:lpstr>
      <vt:lpstr>Calibri</vt:lpstr>
      <vt:lpstr>Calibri Light</vt:lpstr>
      <vt:lpstr>Wingdings</vt:lpstr>
      <vt:lpstr>Retrospect</vt:lpstr>
      <vt:lpstr>Intimate Partner Violence</vt:lpstr>
      <vt:lpstr>Introduction</vt:lpstr>
      <vt:lpstr>My Background</vt:lpstr>
      <vt:lpstr>Instructional Objectives</vt:lpstr>
      <vt:lpstr>Disclaimer</vt:lpstr>
      <vt:lpstr>A Case Study</vt:lpstr>
      <vt:lpstr>The Life of Joy</vt:lpstr>
      <vt:lpstr>Definition of IPV</vt:lpstr>
      <vt:lpstr>Definition of IPV</vt:lpstr>
      <vt:lpstr>History of IPV</vt:lpstr>
      <vt:lpstr>Consequences of IPV</vt:lpstr>
      <vt:lpstr>Risk Factors for IPV</vt:lpstr>
      <vt:lpstr>Victims of IPV come from every:</vt:lpstr>
      <vt:lpstr>Victim Risk Factors</vt:lpstr>
      <vt:lpstr>Victim Risk Factors</vt:lpstr>
      <vt:lpstr>Characteristics of Perpetrators</vt:lpstr>
      <vt:lpstr>Risk Factors for Homicide</vt:lpstr>
      <vt:lpstr>Stories from Family Members of IPV Homicide Victims</vt:lpstr>
      <vt:lpstr>Patterns of IPV</vt:lpstr>
      <vt:lpstr>Methods of Control</vt:lpstr>
      <vt:lpstr>PowerPoint Presentation</vt:lpstr>
      <vt:lpstr>PowerPoint Presentation</vt:lpstr>
      <vt:lpstr>PowerPoint Presentation</vt:lpstr>
      <vt:lpstr>PowerPoint Presentation</vt:lpstr>
      <vt:lpstr>PowerPoint Presentation</vt:lpstr>
      <vt:lpstr>IPV in Specific Populations</vt:lpstr>
      <vt:lpstr>Frequency of IPV</vt:lpstr>
      <vt:lpstr>IPV and Pregnancy</vt:lpstr>
      <vt:lpstr>Consequences of IPV</vt:lpstr>
      <vt:lpstr>Health Effects of IPV</vt:lpstr>
      <vt:lpstr>Child Witnesses </vt:lpstr>
      <vt:lpstr>Effects of Witnessing IPV as Children</vt:lpstr>
      <vt:lpstr>Screening for IPV</vt:lpstr>
      <vt:lpstr>Practitioner Barriers</vt:lpstr>
      <vt:lpstr>Role (Responsibility) of the Provider</vt:lpstr>
      <vt:lpstr>Validated Screening Tools</vt:lpstr>
      <vt:lpstr>PowerPoint Presentation</vt:lpstr>
      <vt:lpstr>Assessing Immediate Risk of Violence</vt:lpstr>
      <vt:lpstr>Safety Plans for IPV</vt:lpstr>
      <vt:lpstr>PowerPoint Presentation</vt:lpstr>
      <vt:lpstr>PowerPoint Presentation</vt:lpstr>
      <vt:lpstr>It’s Easy to Say “Just Leave”</vt:lpstr>
      <vt:lpstr>Significant Worries</vt:lpstr>
      <vt:lpstr>Maslow’s Hierarchy of Needs</vt:lpstr>
      <vt:lpstr>Key Components</vt:lpstr>
      <vt:lpstr>Talking with your patient (victim)</vt:lpstr>
      <vt:lpstr>You do not need to:</vt:lpstr>
      <vt:lpstr>EMPOWER</vt:lpstr>
      <vt:lpstr>Plan      </vt:lpstr>
      <vt:lpstr>Safety Plan Discussion</vt:lpstr>
      <vt:lpstr>Documentation</vt:lpstr>
      <vt:lpstr>Back to Our Case Study</vt:lpstr>
      <vt:lpstr>The Life of Joy</vt:lpstr>
      <vt:lpstr>In Conclusion</vt:lpstr>
      <vt:lpstr>In Summary</vt:lpstr>
      <vt:lpstr>Options for Mental Health Support</vt:lpstr>
      <vt:lpstr>Validated Screening Tools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Melodie Kolmetz</dc:creator>
  <cp:lastModifiedBy>Melodie Kolmetz</cp:lastModifiedBy>
  <cp:revision>6</cp:revision>
  <dcterms:created xsi:type="dcterms:W3CDTF">2021-03-01T00:05:50Z</dcterms:created>
  <dcterms:modified xsi:type="dcterms:W3CDTF">2021-09-12T20:10:43Z</dcterms:modified>
</cp:coreProperties>
</file>